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embeddedFontLst>
    <p:embeddedFont>
      <p:font typeface="Montserrat"/>
      <p:regular r:id="rId80"/>
      <p:bold r:id="rId81"/>
      <p:italic r:id="rId82"/>
      <p:boldItalic r:id="rId83"/>
    </p:embeddedFont>
    <p:embeddedFont>
      <p:font typeface="Lato"/>
      <p:regular r:id="rId84"/>
      <p:bold r:id="rId85"/>
      <p:italic r:id="rId86"/>
      <p:boldItalic r:id="rId87"/>
    </p:embeddedFont>
    <p:embeddedFont>
      <p:font typeface="Roboto Mono"/>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59DB7B2-9DE1-45E0-B251-00B07BFE61BC}">
  <a:tblStyle styleId="{659DB7B2-9DE1-45E0-B251-00B07BFE61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Lato-regular.fntdata"/><Relationship Id="rId83" Type="http://schemas.openxmlformats.org/officeDocument/2006/relationships/font" Target="fonts/Montserrat-boldItalic.fntdata"/><Relationship Id="rId42" Type="http://schemas.openxmlformats.org/officeDocument/2006/relationships/slide" Target="slides/slide37.xml"/><Relationship Id="rId86" Type="http://schemas.openxmlformats.org/officeDocument/2006/relationships/font" Target="fonts/Lato-italic.fntdata"/><Relationship Id="rId41" Type="http://schemas.openxmlformats.org/officeDocument/2006/relationships/slide" Target="slides/slide36.xml"/><Relationship Id="rId85" Type="http://schemas.openxmlformats.org/officeDocument/2006/relationships/font" Target="fonts/Lato-bold.fntdata"/><Relationship Id="rId44" Type="http://schemas.openxmlformats.org/officeDocument/2006/relationships/slide" Target="slides/slide39.xml"/><Relationship Id="rId88" Type="http://schemas.openxmlformats.org/officeDocument/2006/relationships/font" Target="fonts/RobotoMono-regular.fntdata"/><Relationship Id="rId43" Type="http://schemas.openxmlformats.org/officeDocument/2006/relationships/slide" Target="slides/slide38.xml"/><Relationship Id="rId87" Type="http://schemas.openxmlformats.org/officeDocument/2006/relationships/font" Target="fonts/Lato-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bold.fntdata"/><Relationship Id="rId80" Type="http://schemas.openxmlformats.org/officeDocument/2006/relationships/font" Target="fonts/Montserrat-regular.fntdata"/><Relationship Id="rId82" Type="http://schemas.openxmlformats.org/officeDocument/2006/relationships/font" Target="fonts/Montserrat-italic.fntdata"/><Relationship Id="rId81"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Mono-boldItalic.fntdata"/><Relationship Id="rId90" Type="http://schemas.openxmlformats.org/officeDocument/2006/relationships/font" Target="fonts/RobotoMono-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From the survey we started to delegate tasks based on primary roles. Everybody will get a taste for different parts of the project, this is just an overview of what each person will focus 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Luke’s additional slide - “ Here’s a working proof of concept for our secure notes app. The interface keeps things simple and </a:t>
            </a:r>
            <a:r>
              <a:rPr lang="en"/>
              <a:t>accommodates</a:t>
            </a:r>
            <a:r>
              <a:rPr lang="en"/>
              <a:t> a range of use cases, from quick notes to extensive markdown documents. All of this currently works and has an optional server side for backups.” ---- NOTE that “level 0 and level 1 security options” is explained next in Collin’s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Jessica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Denney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Michael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a:p>
            <a:pPr indent="0" lvl="0" marL="0">
              <a:spcBef>
                <a:spcPts val="0"/>
              </a:spcBef>
              <a:spcAft>
                <a:spcPts val="0"/>
              </a:spcAft>
              <a:buNone/>
            </a:pPr>
            <a:r>
              <a:t/>
            </a:r>
            <a:endParaRPr/>
          </a:p>
          <a:p>
            <a:pPr indent="-304800" lvl="1" marL="1371600" rtl="0">
              <a:lnSpc>
                <a:spcPct val="115000"/>
              </a:lnSpc>
              <a:spcBef>
                <a:spcPts val="0"/>
              </a:spcBef>
              <a:spcAft>
                <a:spcPts val="0"/>
              </a:spcAft>
              <a:buSzPts val="1200"/>
              <a:buChar char="○"/>
            </a:pPr>
            <a:r>
              <a:rPr lang="en" sz="1200"/>
              <a:t>AES Encryption/Decryption</a:t>
            </a:r>
            <a:endParaRPr sz="1200"/>
          </a:p>
          <a:p>
            <a:pPr indent="-304800" lvl="1" marL="1371600" rtl="0">
              <a:lnSpc>
                <a:spcPct val="115000"/>
              </a:lnSpc>
              <a:spcBef>
                <a:spcPts val="0"/>
              </a:spcBef>
              <a:spcAft>
                <a:spcPts val="0"/>
              </a:spcAft>
              <a:buSzPts val="1200"/>
              <a:buChar char="○"/>
            </a:pPr>
            <a:r>
              <a:rPr lang="en" sz="1200"/>
              <a:t>File management</a:t>
            </a:r>
            <a:endParaRPr sz="1200"/>
          </a:p>
          <a:p>
            <a:pPr indent="-304800" lvl="1" marL="1371600" rtl="0">
              <a:lnSpc>
                <a:spcPct val="115000"/>
              </a:lnSpc>
              <a:spcBef>
                <a:spcPts val="0"/>
              </a:spcBef>
              <a:spcAft>
                <a:spcPts val="0"/>
              </a:spcAft>
              <a:buSzPts val="1200"/>
              <a:buChar char="○"/>
            </a:pPr>
            <a:r>
              <a:rPr lang="en" sz="1200"/>
              <a:t>Search Management</a:t>
            </a:r>
            <a:endParaRPr sz="1200"/>
          </a:p>
          <a:p>
            <a:pPr indent="-304800" lvl="1" marL="1371600" rtl="0">
              <a:lnSpc>
                <a:spcPct val="115000"/>
              </a:lnSpc>
              <a:spcBef>
                <a:spcPts val="0"/>
              </a:spcBef>
              <a:spcAft>
                <a:spcPts val="0"/>
              </a:spcAft>
              <a:buSzPts val="1200"/>
              <a:buChar char="○"/>
            </a:pPr>
            <a:r>
              <a:rPr lang="en" sz="1200"/>
              <a:t>Broad Data Actions (i.e. Delete All)</a:t>
            </a:r>
            <a:endParaRPr sz="1200"/>
          </a:p>
          <a:p>
            <a:pPr indent="-304800" lvl="1" marL="1371600" rtl="0">
              <a:lnSpc>
                <a:spcPct val="115000"/>
              </a:lnSpc>
              <a:spcBef>
                <a:spcPts val="0"/>
              </a:spcBef>
              <a:spcAft>
                <a:spcPts val="0"/>
              </a:spcAft>
              <a:buSzPts val="1200"/>
              <a:buChar char="○"/>
            </a:pPr>
            <a:r>
              <a:rPr lang="en" sz="1200"/>
              <a:t>Import/Export of encrypted data files</a:t>
            </a:r>
            <a:endParaRPr sz="1200"/>
          </a:p>
          <a:p>
            <a:pPr indent="-304800" lvl="1" marL="1371600" rtl="0">
              <a:lnSpc>
                <a:spcPct val="115000"/>
              </a:lnSpc>
              <a:spcBef>
                <a:spcPts val="0"/>
              </a:spcBef>
              <a:spcAft>
                <a:spcPts val="0"/>
              </a:spcAft>
              <a:buSzPts val="1200"/>
              <a:buChar char="○"/>
            </a:pPr>
            <a:r>
              <a:rPr lang="en" sz="1200"/>
              <a:t>User Interface &amp; User Experience Design</a:t>
            </a:r>
            <a:endParaRPr sz="1200"/>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1371600" rtl="0">
              <a:lnSpc>
                <a:spcPct val="115000"/>
              </a:lnSpc>
              <a:spcBef>
                <a:spcPts val="0"/>
              </a:spcBef>
              <a:spcAft>
                <a:spcPts val="0"/>
              </a:spcAft>
              <a:buSzPts val="1200"/>
              <a:buChar char="○"/>
            </a:pPr>
            <a:r>
              <a:rPr lang="en" sz="1200"/>
              <a:t>AES Encryption/Decryption</a:t>
            </a:r>
            <a:endParaRPr sz="1200"/>
          </a:p>
          <a:p>
            <a:pPr indent="-304800" lvl="1" marL="1371600" rtl="0">
              <a:lnSpc>
                <a:spcPct val="115000"/>
              </a:lnSpc>
              <a:spcBef>
                <a:spcPts val="0"/>
              </a:spcBef>
              <a:spcAft>
                <a:spcPts val="0"/>
              </a:spcAft>
              <a:buSzPts val="1200"/>
              <a:buChar char="○"/>
            </a:pPr>
            <a:r>
              <a:rPr lang="en" sz="1200"/>
              <a:t>File management</a:t>
            </a:r>
            <a:endParaRPr sz="1200"/>
          </a:p>
          <a:p>
            <a:pPr indent="-304800" lvl="1" marL="1371600" rtl="0">
              <a:lnSpc>
                <a:spcPct val="115000"/>
              </a:lnSpc>
              <a:spcBef>
                <a:spcPts val="0"/>
              </a:spcBef>
              <a:spcAft>
                <a:spcPts val="0"/>
              </a:spcAft>
              <a:buSzPts val="1200"/>
              <a:buChar char="○"/>
            </a:pPr>
            <a:r>
              <a:rPr lang="en" sz="1200"/>
              <a:t>Search Management</a:t>
            </a:r>
            <a:endParaRPr sz="1200"/>
          </a:p>
          <a:p>
            <a:pPr indent="-304800" lvl="1" marL="1371600" rtl="0">
              <a:lnSpc>
                <a:spcPct val="115000"/>
              </a:lnSpc>
              <a:spcBef>
                <a:spcPts val="0"/>
              </a:spcBef>
              <a:spcAft>
                <a:spcPts val="0"/>
              </a:spcAft>
              <a:buSzPts val="1200"/>
              <a:buChar char="○"/>
            </a:pPr>
            <a:r>
              <a:rPr lang="en" sz="1200"/>
              <a:t>Broad Data Actions (i.e. Delete All)</a:t>
            </a:r>
            <a:endParaRPr sz="1200"/>
          </a:p>
          <a:p>
            <a:pPr indent="-304800" lvl="1" marL="1371600" rtl="0">
              <a:lnSpc>
                <a:spcPct val="115000"/>
              </a:lnSpc>
              <a:spcBef>
                <a:spcPts val="0"/>
              </a:spcBef>
              <a:spcAft>
                <a:spcPts val="0"/>
              </a:spcAft>
              <a:buSzPts val="1200"/>
              <a:buChar char="○"/>
            </a:pPr>
            <a:r>
              <a:rPr lang="en" sz="1200"/>
              <a:t>Tag filtering</a:t>
            </a:r>
            <a:endParaRPr sz="1200"/>
          </a:p>
          <a:p>
            <a:pPr indent="-304800" lvl="1" marL="1371600" rtl="0">
              <a:lnSpc>
                <a:spcPct val="115000"/>
              </a:lnSpc>
              <a:spcBef>
                <a:spcPts val="0"/>
              </a:spcBef>
              <a:spcAft>
                <a:spcPts val="0"/>
              </a:spcAft>
              <a:buSzPts val="1200"/>
              <a:buChar char="○"/>
            </a:pPr>
            <a:r>
              <a:rPr lang="en" sz="1200"/>
              <a:t>Import/Export of encrypted data files</a:t>
            </a:r>
            <a:endParaRPr sz="1200"/>
          </a:p>
          <a:p>
            <a:pPr indent="-304800" lvl="1" marL="1371600" rtl="0">
              <a:lnSpc>
                <a:spcPct val="115000"/>
              </a:lnSpc>
              <a:spcBef>
                <a:spcPts val="0"/>
              </a:spcBef>
              <a:spcAft>
                <a:spcPts val="0"/>
              </a:spcAft>
              <a:buSzPts val="1200"/>
              <a:buChar char="○"/>
            </a:pPr>
            <a:r>
              <a:rPr lang="en" sz="1200"/>
              <a:t>User Interface &amp; User Experience Design</a:t>
            </a:r>
            <a:endParaRPr sz="1200"/>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Denney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 - “ SUM offers resources on privacy practices, developer libraries for utilizing security features, and a suite of applications to replace the ‘big name’ company applications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 Pitch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Collin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Alex</a:t>
            </a:r>
            <a:endParaRPr/>
          </a:p>
          <a:p>
            <a:pPr indent="0" lvl="0" marL="0">
              <a:spcBef>
                <a:spcPts val="0"/>
              </a:spcBef>
              <a:spcAft>
                <a:spcPts val="0"/>
              </a:spcAft>
              <a:buNone/>
            </a:pPr>
            <a:r>
              <a:t/>
            </a:r>
            <a:endParaRPr/>
          </a:p>
          <a:p>
            <a:pPr indent="0" lvl="0" marL="0" rtl="0">
              <a:spcBef>
                <a:spcPts val="0"/>
              </a:spcBef>
              <a:spcAft>
                <a:spcPts val="0"/>
              </a:spcAft>
              <a:buNone/>
            </a:pPr>
            <a:r>
              <a:rPr lang="en"/>
              <a:t>Don’t go into too much detail on this. Basically we’re prioritizing the “SUM Notes” app, making sure it’s secure at the ground level in addition to offering a secure cloud backup option. We’ll see how these sprints turn out… it wouldn’t be smart to plan too far out since we’re in the early stage of being a team.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 then Denney</a:t>
            </a:r>
            <a:endParaRPr/>
          </a:p>
          <a:p>
            <a:pPr indent="0" lvl="0" marL="0">
              <a:spcBef>
                <a:spcPts val="0"/>
              </a:spcBef>
              <a:spcAft>
                <a:spcPts val="0"/>
              </a:spcAft>
              <a:buNone/>
            </a:pPr>
            <a:r>
              <a:t/>
            </a:r>
            <a:endParaRPr/>
          </a:p>
          <a:p>
            <a:pPr indent="0" lvl="0" marL="0">
              <a:spcBef>
                <a:spcPts val="0"/>
              </a:spcBef>
              <a:spcAft>
                <a:spcPts val="0"/>
              </a:spcAft>
              <a:buNone/>
            </a:pPr>
            <a:r>
              <a:rPr lang="en"/>
              <a:t>CODE LOCK: 4/6 (Final Project)</a:t>
            </a:r>
            <a:endParaRPr/>
          </a:p>
          <a:p>
            <a:pPr indent="0" lvl="0" marL="0">
              <a:spcBef>
                <a:spcPts val="0"/>
              </a:spcBef>
              <a:spcAft>
                <a:spcPts val="0"/>
              </a:spcAft>
              <a:buNone/>
            </a:pPr>
            <a:r>
              <a:t/>
            </a:r>
            <a:endParaRPr/>
          </a:p>
          <a:p>
            <a:pPr indent="0" lvl="0" marL="0">
              <a:spcBef>
                <a:spcPts val="0"/>
              </a:spcBef>
              <a:spcAft>
                <a:spcPts val="0"/>
              </a:spcAft>
              <a:buNone/>
            </a:pPr>
            <a:r>
              <a:rPr lang="en"/>
              <a:t>Focus all work on final presentation and supporting documents 4/9 - 4/13</a:t>
            </a:r>
            <a:endParaRPr/>
          </a:p>
          <a:p>
            <a:pPr indent="0" lvl="0" marL="0">
              <a:spcBef>
                <a:spcPts val="0"/>
              </a:spcBef>
              <a:spcAft>
                <a:spcPts val="0"/>
              </a:spcAft>
              <a:buNone/>
            </a:pPr>
            <a:r>
              <a:t/>
            </a:r>
            <a:endParaRPr/>
          </a:p>
          <a:p>
            <a:pPr indent="0" lvl="0" marL="0" rtl="0">
              <a:spcBef>
                <a:spcPts val="0"/>
              </a:spcBef>
              <a:spcAft>
                <a:spcPts val="0"/>
              </a:spcAft>
              <a:buNone/>
            </a:pPr>
            <a:r>
              <a:rPr lang="en"/>
              <a:t>Don’t go into too much detail on this. Basically we’re prioritizing the “SUM Notes” app, making sure it’s secure at the ground level in addition to offering a secure cloud backup option. We’ll see how these sprints turn out… it wouldn’t be smart to plan too far out since we’re in the early stage of being a team.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Jessica, Michael (3 each)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Alex</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8" name="Shape 5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1" name="Shape 5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Shape 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3" name="Shape 5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8" name="Shape 5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6" name="Shape 6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 name="Shape 6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team completed a survey to see generally what each person is interested in. We have a pretty good spread of interests that cover all of our project’s requirements.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the survey we also tried to get a baseline of what experience our team has.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324149"/>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pages.github.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github.com/Collinux/sum-calend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maburke.github.io/test-website/" TargetMode="Externa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pn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930725" y="3815225"/>
            <a:ext cx="53919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t>Server Under the Mountain (SUM)</a:t>
            </a:r>
            <a:endParaRPr sz="2400"/>
          </a:p>
        </p:txBody>
      </p:sp>
      <p:pic>
        <p:nvPicPr>
          <p:cNvPr id="135" name="Shape 135"/>
          <p:cNvPicPr preferRelativeResize="0"/>
          <p:nvPr/>
        </p:nvPicPr>
        <p:blipFill rotWithShape="1">
          <a:blip r:embed="rId3">
            <a:alphaModFix/>
          </a:blip>
          <a:srcRect b="-12574" l="-5652" r="0" t="0"/>
          <a:stretch/>
        </p:blipFill>
        <p:spPr>
          <a:xfrm>
            <a:off x="1467625" y="620438"/>
            <a:ext cx="3662375" cy="3902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1275025" y="6534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Roles</a:t>
            </a:r>
            <a:endParaRPr/>
          </a:p>
        </p:txBody>
      </p:sp>
      <p:graphicFrame>
        <p:nvGraphicFramePr>
          <p:cNvPr id="196" name="Shape 196"/>
          <p:cNvGraphicFramePr/>
          <p:nvPr/>
        </p:nvGraphicFramePr>
        <p:xfrm>
          <a:off x="1360700" y="1434600"/>
          <a:ext cx="3000000" cy="3000000"/>
        </p:xfrm>
        <a:graphic>
          <a:graphicData uri="http://schemas.openxmlformats.org/drawingml/2006/table">
            <a:tbl>
              <a:tblPr>
                <a:noFill/>
                <a:tableStyleId>{659DB7B2-9DE1-45E0-B251-00B07BFE61BC}</a:tableStyleId>
              </a:tblPr>
              <a:tblGrid>
                <a:gridCol w="1199350"/>
                <a:gridCol w="6576600"/>
              </a:tblGrid>
              <a:tr h="381000">
                <a:tc>
                  <a:txBody>
                    <a:bodyPr>
                      <a:noAutofit/>
                    </a:bodyPr>
                    <a:lstStyle/>
                    <a:p>
                      <a:pPr indent="0" lvl="0" marL="0" rtl="0">
                        <a:lnSpc>
                          <a:spcPct val="150000"/>
                        </a:lnSpc>
                        <a:spcBef>
                          <a:spcPts val="0"/>
                        </a:spcBef>
                        <a:spcAft>
                          <a:spcPts val="0"/>
                        </a:spcAft>
                        <a:buNone/>
                      </a:pPr>
                      <a:r>
                        <a:rPr lang="en" sz="1600">
                          <a:solidFill>
                            <a:srgbClr val="FFFFFF"/>
                          </a:solidFill>
                        </a:rPr>
                        <a:t>Alex</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Full Stack &amp; Cross-Platform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rgbClr val="FFFFFF"/>
                          </a:solidFill>
                        </a:rPr>
                        <a:t>Collin</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Architecture Lead, Full Stack &amp; Cross-Platform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rgbClr val="FFFFFF"/>
                          </a:solidFill>
                        </a:rPr>
                        <a:t>Michael</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a:lnSpc>
                          <a:spcPct val="150000"/>
                        </a:lnSpc>
                        <a:spcBef>
                          <a:spcPts val="0"/>
                        </a:spcBef>
                        <a:spcAft>
                          <a:spcPts val="0"/>
                        </a:spcAft>
                        <a:buNone/>
                      </a:pPr>
                      <a:r>
                        <a:rPr lang="en" sz="1600">
                          <a:solidFill>
                            <a:srgbClr val="FFFFFF"/>
                          </a:solidFill>
                        </a:rPr>
                        <a:t>Web Developer, Release Lead</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a:lnSpc>
                          <a:spcPct val="150000"/>
                        </a:lnSpc>
                        <a:spcBef>
                          <a:spcPts val="0"/>
                        </a:spcBef>
                        <a:spcAft>
                          <a:spcPts val="0"/>
                        </a:spcAft>
                        <a:buNone/>
                      </a:pPr>
                      <a:r>
                        <a:rPr lang="en" sz="1600">
                          <a:solidFill>
                            <a:schemeClr val="lt1"/>
                          </a:solidFill>
                          <a:latin typeface="Lato"/>
                          <a:ea typeface="Lato"/>
                          <a:cs typeface="Lato"/>
                          <a:sym typeface="Lato"/>
                        </a:rPr>
                        <a:t>Luke</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a:lnSpc>
                          <a:spcPct val="150000"/>
                        </a:lnSpc>
                        <a:spcBef>
                          <a:spcPts val="0"/>
                        </a:spcBef>
                        <a:spcAft>
                          <a:spcPts val="0"/>
                        </a:spcAft>
                        <a:buNone/>
                      </a:pPr>
                      <a:r>
                        <a:rPr lang="en" sz="1600">
                          <a:solidFill>
                            <a:srgbClr val="FFFFFF"/>
                          </a:solidFill>
                        </a:rPr>
                        <a:t>Project Manager, Scrum Master, Android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381000">
                <a:tc>
                  <a:txBody>
                    <a:bodyPr>
                      <a:noAutofit/>
                    </a:bodyPr>
                    <a:lstStyle/>
                    <a:p>
                      <a:pPr indent="0" lvl="0" marL="0" rtl="0">
                        <a:lnSpc>
                          <a:spcPct val="150000"/>
                        </a:lnSpc>
                        <a:spcBef>
                          <a:spcPts val="0"/>
                        </a:spcBef>
                        <a:spcAft>
                          <a:spcPts val="0"/>
                        </a:spcAft>
                        <a:buNone/>
                      </a:pPr>
                      <a:r>
                        <a:rPr lang="en" sz="1600">
                          <a:solidFill>
                            <a:srgbClr val="FFFFFF"/>
                          </a:solidFill>
                        </a:rPr>
                        <a:t>Jessica</a:t>
                      </a:r>
                      <a:endParaRPr sz="1600">
                        <a:solidFill>
                          <a:srgbClr val="FFFFFF"/>
                        </a:solidFill>
                        <a:latin typeface="Lato"/>
                        <a:ea typeface="Lato"/>
                        <a:cs typeface="Lato"/>
                        <a:sym typeface="Lat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600">
                          <a:solidFill>
                            <a:srgbClr val="FFFFFF"/>
                          </a:solidFill>
                        </a:rPr>
                        <a:t>Security Architect, Threat Analysis Documentor, Android Developer</a:t>
                      </a:r>
                      <a:endParaRPr sz="16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Shape 201"/>
          <p:cNvPicPr preferRelativeResize="0"/>
          <p:nvPr/>
        </p:nvPicPr>
        <p:blipFill>
          <a:blip r:embed="rId3">
            <a:alphaModFix/>
          </a:blip>
          <a:stretch>
            <a:fillRect/>
          </a:stretch>
        </p:blipFill>
        <p:spPr>
          <a:xfrm>
            <a:off x="1204963" y="1481456"/>
            <a:ext cx="1895019" cy="3416257"/>
          </a:xfrm>
          <a:prstGeom prst="rect">
            <a:avLst/>
          </a:prstGeom>
          <a:noFill/>
          <a:ln>
            <a:noFill/>
          </a:ln>
        </p:spPr>
      </p:pic>
      <p:pic>
        <p:nvPicPr>
          <p:cNvPr id="202" name="Shape 202"/>
          <p:cNvPicPr preferRelativeResize="0"/>
          <p:nvPr/>
        </p:nvPicPr>
        <p:blipFill>
          <a:blip r:embed="rId4">
            <a:alphaModFix/>
          </a:blip>
          <a:stretch>
            <a:fillRect/>
          </a:stretch>
        </p:blipFill>
        <p:spPr>
          <a:xfrm>
            <a:off x="3622707" y="1504634"/>
            <a:ext cx="1869308" cy="3369901"/>
          </a:xfrm>
          <a:prstGeom prst="rect">
            <a:avLst/>
          </a:prstGeom>
          <a:noFill/>
          <a:ln>
            <a:noFill/>
          </a:ln>
        </p:spPr>
      </p:pic>
      <p:pic>
        <p:nvPicPr>
          <p:cNvPr id="203" name="Shape 203"/>
          <p:cNvPicPr preferRelativeResize="0"/>
          <p:nvPr/>
        </p:nvPicPr>
        <p:blipFill rotWithShape="1">
          <a:blip r:embed="rId5">
            <a:alphaModFix/>
          </a:blip>
          <a:srcRect b="0" l="0" r="0" t="0"/>
          <a:stretch/>
        </p:blipFill>
        <p:spPr>
          <a:xfrm>
            <a:off x="6044018" y="1481451"/>
            <a:ext cx="1895019" cy="3416275"/>
          </a:xfrm>
          <a:prstGeom prst="rect">
            <a:avLst/>
          </a:prstGeom>
          <a:noFill/>
          <a:ln>
            <a:noFill/>
          </a:ln>
        </p:spPr>
      </p:pic>
      <p:sp>
        <p:nvSpPr>
          <p:cNvPr id="204" name="Shape 204"/>
          <p:cNvSpPr txBox="1"/>
          <p:nvPr>
            <p:ph type="title"/>
          </p:nvPr>
        </p:nvSpPr>
        <p:spPr>
          <a:xfrm>
            <a:off x="1157250" y="467275"/>
            <a:ext cx="7352400" cy="54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000"/>
              <a:t>SUM Notes - </a:t>
            </a:r>
            <a:r>
              <a:rPr lang="en" sz="1600">
                <a:latin typeface="Lato"/>
                <a:ea typeface="Lato"/>
                <a:cs typeface="Lato"/>
                <a:sym typeface="Lato"/>
              </a:rPr>
              <a:t>Built for short thoughts and long markdown documents.</a:t>
            </a:r>
            <a:endParaRPr sz="1600">
              <a:latin typeface="Lato"/>
              <a:ea typeface="Lato"/>
              <a:cs typeface="Lato"/>
              <a:sym typeface="Lato"/>
            </a:endParaRPr>
          </a:p>
          <a:p>
            <a:pPr indent="0" lvl="0" marL="0" rtl="0">
              <a:spcBef>
                <a:spcPts val="0"/>
              </a:spcBef>
              <a:spcAft>
                <a:spcPts val="0"/>
              </a:spcAft>
              <a:buNone/>
            </a:pPr>
            <a:r>
              <a:t/>
            </a:r>
            <a:endParaRPr sz="2000"/>
          </a:p>
        </p:txBody>
      </p:sp>
      <p:sp>
        <p:nvSpPr>
          <p:cNvPr id="205" name="Shape 205"/>
          <p:cNvSpPr txBox="1"/>
          <p:nvPr/>
        </p:nvSpPr>
        <p:spPr>
          <a:xfrm>
            <a:off x="1194075" y="1007275"/>
            <a:ext cx="6876000" cy="594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1600"/>
              </a:spcAft>
              <a:buNone/>
            </a:pPr>
            <a:r>
              <a:rPr lang="en">
                <a:solidFill>
                  <a:schemeClr val="lt1"/>
                </a:solidFill>
                <a:latin typeface="Lato"/>
                <a:ea typeface="Lato"/>
                <a:cs typeface="Lato"/>
                <a:sym typeface="Lato"/>
              </a:rPr>
              <a:t>Proof of Concept for supporting mobile devices on our cross-platform software suite. </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449900" y="622350"/>
            <a:ext cx="3987900" cy="68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 Notes - Progress</a:t>
            </a:r>
            <a:endParaRPr/>
          </a:p>
        </p:txBody>
      </p:sp>
      <p:pic>
        <p:nvPicPr>
          <p:cNvPr id="211" name="Shape 211"/>
          <p:cNvPicPr preferRelativeResize="0"/>
          <p:nvPr/>
        </p:nvPicPr>
        <p:blipFill>
          <a:blip r:embed="rId3">
            <a:alphaModFix/>
          </a:blip>
          <a:stretch>
            <a:fillRect/>
          </a:stretch>
        </p:blipFill>
        <p:spPr>
          <a:xfrm>
            <a:off x="2239194" y="1538030"/>
            <a:ext cx="1763872" cy="3135763"/>
          </a:xfrm>
          <a:prstGeom prst="rect">
            <a:avLst/>
          </a:prstGeom>
          <a:noFill/>
          <a:ln>
            <a:noFill/>
          </a:ln>
        </p:spPr>
      </p:pic>
      <p:pic>
        <p:nvPicPr>
          <p:cNvPr id="212" name="Shape 212"/>
          <p:cNvPicPr preferRelativeResize="0"/>
          <p:nvPr/>
        </p:nvPicPr>
        <p:blipFill>
          <a:blip r:embed="rId4">
            <a:alphaModFix/>
          </a:blip>
          <a:stretch>
            <a:fillRect/>
          </a:stretch>
        </p:blipFill>
        <p:spPr>
          <a:xfrm>
            <a:off x="230700" y="1538030"/>
            <a:ext cx="1763872" cy="3135763"/>
          </a:xfrm>
          <a:prstGeom prst="rect">
            <a:avLst/>
          </a:prstGeom>
          <a:noFill/>
          <a:ln>
            <a:noFill/>
          </a:ln>
        </p:spPr>
      </p:pic>
      <p:sp>
        <p:nvSpPr>
          <p:cNvPr id="213" name="Shape 213"/>
          <p:cNvSpPr txBox="1"/>
          <p:nvPr>
            <p:ph idx="1" type="body"/>
          </p:nvPr>
        </p:nvSpPr>
        <p:spPr>
          <a:xfrm>
            <a:off x="6217000" y="1022525"/>
            <a:ext cx="2862300" cy="3980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t>Automatically creates links for urls, phone numbers, email addresses, map addresses, and tags.</a:t>
            </a:r>
            <a:endParaRPr sz="1200"/>
          </a:p>
          <a:p>
            <a:pPr indent="0" lvl="0" marL="0" rtl="0">
              <a:spcBef>
                <a:spcPts val="1600"/>
              </a:spcBef>
              <a:spcAft>
                <a:spcPts val="0"/>
              </a:spcAft>
              <a:buNone/>
            </a:pPr>
            <a:r>
              <a:rPr lang="en" sz="1200"/>
              <a:t>Ability to search through notes</a:t>
            </a:r>
            <a:endParaRPr sz="1200"/>
          </a:p>
          <a:p>
            <a:pPr indent="0" lvl="0" marL="0" rtl="0">
              <a:lnSpc>
                <a:spcPct val="115000"/>
              </a:lnSpc>
              <a:spcBef>
                <a:spcPts val="1600"/>
              </a:spcBef>
              <a:spcAft>
                <a:spcPts val="0"/>
              </a:spcAft>
              <a:buNone/>
            </a:pPr>
            <a:r>
              <a:rPr lang="en" sz="1200"/>
              <a:t>Tap a tag below the search bar to show all notes with the same tag</a:t>
            </a:r>
            <a:endParaRPr sz="1200"/>
          </a:p>
          <a:p>
            <a:pPr indent="0" lvl="0" marL="0" rtl="0">
              <a:lnSpc>
                <a:spcPct val="115000"/>
              </a:lnSpc>
              <a:spcBef>
                <a:spcPts val="1600"/>
              </a:spcBef>
              <a:spcAft>
                <a:spcPts val="0"/>
              </a:spcAft>
              <a:buNone/>
            </a:pPr>
            <a:r>
              <a:rPr lang="en" sz="1200"/>
              <a:t>Support for short notes and long lists</a:t>
            </a:r>
            <a:endParaRPr sz="1200"/>
          </a:p>
          <a:p>
            <a:pPr indent="0" lvl="0" marL="0" rtl="0">
              <a:lnSpc>
                <a:spcPct val="115000"/>
              </a:lnSpc>
              <a:spcBef>
                <a:spcPts val="1600"/>
              </a:spcBef>
              <a:spcAft>
                <a:spcPts val="0"/>
              </a:spcAft>
              <a:buNone/>
            </a:pPr>
            <a:r>
              <a:rPr lang="en" sz="1200"/>
              <a:t>Blocks other apps from acquiring screen content, blocks screenshots, uses API to request incognito mode for keyboard</a:t>
            </a:r>
            <a:endParaRPr sz="1200"/>
          </a:p>
          <a:p>
            <a:pPr indent="0" lvl="0" marL="0" rtl="0">
              <a:lnSpc>
                <a:spcPct val="115000"/>
              </a:lnSpc>
              <a:spcBef>
                <a:spcPts val="1600"/>
              </a:spcBef>
              <a:spcAft>
                <a:spcPts val="1600"/>
              </a:spcAft>
              <a:buNone/>
            </a:pPr>
            <a:r>
              <a:rPr lang="en" sz="1200"/>
              <a:t>Option to export all data to another app that accepts strings or quick purge of all data</a:t>
            </a:r>
            <a:endParaRPr sz="1200"/>
          </a:p>
        </p:txBody>
      </p:sp>
      <p:pic>
        <p:nvPicPr>
          <p:cNvPr id="214" name="Shape 214"/>
          <p:cNvPicPr preferRelativeResize="0"/>
          <p:nvPr/>
        </p:nvPicPr>
        <p:blipFill>
          <a:blip r:embed="rId5">
            <a:alphaModFix/>
          </a:blip>
          <a:stretch>
            <a:fillRect/>
          </a:stretch>
        </p:blipFill>
        <p:spPr>
          <a:xfrm>
            <a:off x="4228106" y="1538026"/>
            <a:ext cx="1763870" cy="31357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2" type="body"/>
          </p:nvPr>
        </p:nvSpPr>
        <p:spPr>
          <a:xfrm>
            <a:off x="1415950" y="1324750"/>
            <a:ext cx="6996600" cy="31140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t>Create a splash page that explains what SUM is and what we have to offer. This is served in the GitHub repo and requires no hosting or </a:t>
            </a:r>
            <a:r>
              <a:rPr lang="en" sz="1400"/>
              <a:t>maintenance</a:t>
            </a:r>
            <a:r>
              <a:rPr lang="en" sz="1400"/>
              <a:t>.</a:t>
            </a:r>
            <a:endParaRPr sz="1400"/>
          </a:p>
          <a:p>
            <a:pPr indent="0" lvl="0" marL="0">
              <a:lnSpc>
                <a:spcPct val="115000"/>
              </a:lnSpc>
              <a:spcBef>
                <a:spcPts val="1600"/>
              </a:spcBef>
              <a:spcAft>
                <a:spcPts val="0"/>
              </a:spcAft>
              <a:buNone/>
            </a:pPr>
            <a:r>
              <a:t/>
            </a:r>
            <a:endParaRPr sz="1400"/>
          </a:p>
          <a:p>
            <a:pPr indent="0" lvl="0" marL="0" rtl="0">
              <a:lnSpc>
                <a:spcPct val="115000"/>
              </a:lnSpc>
              <a:spcBef>
                <a:spcPts val="1600"/>
              </a:spcBef>
              <a:spcAft>
                <a:spcPts val="0"/>
              </a:spcAft>
              <a:buNone/>
            </a:pPr>
            <a:r>
              <a:rPr lang="en" sz="1400"/>
              <a:t>Getting started - Jekyll</a:t>
            </a:r>
            <a:endParaRPr sz="1400"/>
          </a:p>
          <a:p>
            <a:pPr indent="-317500" lvl="0" marL="457200" rtl="0">
              <a:lnSpc>
                <a:spcPct val="115000"/>
              </a:lnSpc>
              <a:spcBef>
                <a:spcPts val="1600"/>
              </a:spcBef>
              <a:spcAft>
                <a:spcPts val="0"/>
              </a:spcAft>
              <a:buSzPts val="1400"/>
              <a:buAutoNum type="arabicPeriod"/>
            </a:pPr>
            <a:r>
              <a:rPr lang="en" sz="1400"/>
              <a:t>Create a repository on GitHub and use one of their “</a:t>
            </a:r>
            <a:r>
              <a:rPr lang="en" sz="1400" u="sng">
                <a:solidFill>
                  <a:schemeClr val="hlink"/>
                </a:solidFill>
                <a:hlinkClick r:id="rId3"/>
              </a:rPr>
              <a:t>GitHub Pages Templates</a:t>
            </a:r>
            <a:r>
              <a:rPr lang="en" sz="1400"/>
              <a:t>” as an initial version.</a:t>
            </a:r>
            <a:endParaRPr sz="1400"/>
          </a:p>
          <a:p>
            <a:pPr indent="-317500" lvl="0" marL="457200" rtl="0">
              <a:lnSpc>
                <a:spcPct val="115000"/>
              </a:lnSpc>
              <a:spcBef>
                <a:spcPts val="0"/>
              </a:spcBef>
              <a:spcAft>
                <a:spcPts val="0"/>
              </a:spcAft>
              <a:buSzPts val="1400"/>
              <a:buAutoNum type="arabicPeriod"/>
            </a:pPr>
            <a:r>
              <a:rPr lang="en" sz="1400"/>
              <a:t>Customize the template, theme it, add logo, and start writing marketing content that tells users what we have to offer.</a:t>
            </a:r>
            <a:endParaRPr sz="1400"/>
          </a:p>
        </p:txBody>
      </p:sp>
      <p:sp>
        <p:nvSpPr>
          <p:cNvPr id="220" name="Shape 220"/>
          <p:cNvSpPr txBox="1"/>
          <p:nvPr>
            <p:ph type="title"/>
          </p:nvPr>
        </p:nvSpPr>
        <p:spPr>
          <a:xfrm>
            <a:off x="1384925" y="575500"/>
            <a:ext cx="25344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Web Presence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idx="4294967295" type="title"/>
          </p:nvPr>
        </p:nvSpPr>
        <p:spPr>
          <a:xfrm>
            <a:off x="604150" y="2270400"/>
            <a:ext cx="57810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Roadmap &amp; Sprint Planning</a:t>
            </a:r>
            <a:endParaRPr sz="2400"/>
          </a:p>
        </p:txBody>
      </p:sp>
      <p:sp>
        <p:nvSpPr>
          <p:cNvPr id="226" name="Shape 226"/>
          <p:cNvSpPr txBox="1"/>
          <p:nvPr>
            <p:ph idx="4294967295" type="title"/>
          </p:nvPr>
        </p:nvSpPr>
        <p:spPr>
          <a:xfrm>
            <a:off x="4874300" y="4159800"/>
            <a:ext cx="38364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Requirements --&gt;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232" name="Shape 232"/>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233" name="Shape 233"/>
          <p:cNvSpPr txBox="1"/>
          <p:nvPr>
            <p:ph type="title"/>
          </p:nvPr>
        </p:nvSpPr>
        <p:spPr>
          <a:xfrm>
            <a:off x="2183113" y="4438200"/>
            <a:ext cx="2231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Requirements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239" name="Shape 239"/>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rtl="0">
              <a:spcBef>
                <a:spcPts val="1600"/>
              </a:spcBef>
              <a:spcAft>
                <a:spcPts val="1600"/>
              </a:spcAft>
              <a:buNone/>
            </a:pPr>
            <a:r>
              <a:t/>
            </a:r>
            <a:endParaRPr sz="1600"/>
          </a:p>
        </p:txBody>
      </p:sp>
      <p:pic>
        <p:nvPicPr>
          <p:cNvPr id="240" name="Shape 240"/>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241" name="Shape 241"/>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242" name="Shape 242"/>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a:t>
            </a:r>
            <a:endParaRPr/>
          </a:p>
        </p:txBody>
      </p:sp>
      <p:sp>
        <p:nvSpPr>
          <p:cNvPr id="248" name="Shape 248"/>
          <p:cNvSpPr txBox="1"/>
          <p:nvPr>
            <p:ph idx="1" type="body"/>
          </p:nvPr>
        </p:nvSpPr>
        <p:spPr>
          <a:xfrm>
            <a:off x="1297500" y="1057425"/>
            <a:ext cx="6797100" cy="39162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lang="en" sz="1400"/>
              <a:t>Functional </a:t>
            </a:r>
            <a:endParaRPr sz="1400"/>
          </a:p>
          <a:p>
            <a:pPr indent="-317500" lvl="1" marL="914400" rtl="0">
              <a:lnSpc>
                <a:spcPct val="150000"/>
              </a:lnSpc>
              <a:spcBef>
                <a:spcPts val="0"/>
              </a:spcBef>
              <a:spcAft>
                <a:spcPts val="0"/>
              </a:spcAft>
              <a:buSzPts val="1400"/>
              <a:buChar char="○"/>
            </a:pPr>
            <a:r>
              <a:rPr lang="en" sz="1400"/>
              <a:t>Front-end application for input of Note content</a:t>
            </a:r>
            <a:endParaRPr sz="1400"/>
          </a:p>
          <a:p>
            <a:pPr indent="-317500" lvl="1" marL="914400" rtl="0">
              <a:lnSpc>
                <a:spcPct val="150000"/>
              </a:lnSpc>
              <a:spcBef>
                <a:spcPts val="0"/>
              </a:spcBef>
              <a:spcAft>
                <a:spcPts val="0"/>
              </a:spcAft>
              <a:buSzPts val="1400"/>
              <a:buChar char="○"/>
            </a:pPr>
            <a:r>
              <a:rPr lang="en" sz="1400"/>
              <a:t>Locally encrypted database</a:t>
            </a:r>
            <a:endParaRPr sz="1400"/>
          </a:p>
          <a:p>
            <a:pPr indent="-317500" lvl="2" marL="1371600" rtl="0">
              <a:lnSpc>
                <a:spcPct val="150000"/>
              </a:lnSpc>
              <a:spcBef>
                <a:spcPts val="0"/>
              </a:spcBef>
              <a:spcAft>
                <a:spcPts val="0"/>
              </a:spcAft>
              <a:buSzPts val="1400"/>
              <a:buChar char="■"/>
            </a:pPr>
            <a:r>
              <a:rPr lang="en" sz="1400"/>
              <a:t>Read/Write locally encrypted database by entering the encryption password</a:t>
            </a:r>
            <a:endParaRPr sz="1400"/>
          </a:p>
          <a:p>
            <a:pPr indent="-317500" lvl="0" marL="457200" rtl="0">
              <a:lnSpc>
                <a:spcPct val="150000"/>
              </a:lnSpc>
              <a:spcBef>
                <a:spcPts val="0"/>
              </a:spcBef>
              <a:spcAft>
                <a:spcPts val="0"/>
              </a:spcAft>
              <a:buSzPts val="1400"/>
              <a:buChar char="●"/>
            </a:pPr>
            <a:r>
              <a:rPr lang="en" sz="1400"/>
              <a:t>Usability</a:t>
            </a:r>
            <a:endParaRPr sz="1400"/>
          </a:p>
          <a:p>
            <a:pPr indent="-317500" lvl="1" marL="914400" rtl="0">
              <a:lnSpc>
                <a:spcPct val="150000"/>
              </a:lnSpc>
              <a:spcBef>
                <a:spcPts val="0"/>
              </a:spcBef>
              <a:spcAft>
                <a:spcPts val="0"/>
              </a:spcAft>
              <a:buSzPts val="1400"/>
              <a:buChar char="○"/>
            </a:pPr>
            <a:r>
              <a:rPr lang="en" sz="1400"/>
              <a:t>Minimalistic layout and controls designed for the average user </a:t>
            </a:r>
            <a:endParaRPr sz="1400"/>
          </a:p>
          <a:p>
            <a:pPr indent="-317500" lvl="1" marL="914400" rtl="0">
              <a:lnSpc>
                <a:spcPct val="150000"/>
              </a:lnSpc>
              <a:spcBef>
                <a:spcPts val="0"/>
              </a:spcBef>
              <a:spcAft>
                <a:spcPts val="0"/>
              </a:spcAft>
              <a:buSzPts val="1400"/>
              <a:buChar char="○"/>
            </a:pPr>
            <a:r>
              <a:rPr lang="en" sz="1400"/>
              <a:t>Technical functionality is available for more experienced users </a:t>
            </a:r>
            <a:endParaRPr sz="1400"/>
          </a:p>
          <a:p>
            <a:pPr indent="-317500" lvl="1" marL="914400" rtl="0">
              <a:lnSpc>
                <a:spcPct val="150000"/>
              </a:lnSpc>
              <a:spcBef>
                <a:spcPts val="0"/>
              </a:spcBef>
              <a:spcAft>
                <a:spcPts val="0"/>
              </a:spcAft>
              <a:buSzPts val="1400"/>
              <a:buChar char="○"/>
            </a:pPr>
            <a:r>
              <a:rPr lang="en" sz="1400"/>
              <a:t>Public webpage with all privacy and security policies outlined for users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Requirements </a:t>
            </a:r>
            <a:endParaRPr/>
          </a:p>
        </p:txBody>
      </p:sp>
      <p:sp>
        <p:nvSpPr>
          <p:cNvPr id="254" name="Shape 254"/>
          <p:cNvSpPr txBox="1"/>
          <p:nvPr>
            <p:ph idx="1" type="body"/>
          </p:nvPr>
        </p:nvSpPr>
        <p:spPr>
          <a:xfrm>
            <a:off x="1297500" y="981225"/>
            <a:ext cx="7585800" cy="39162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lang="en" sz="1400"/>
              <a:t>System </a:t>
            </a:r>
            <a:endParaRPr sz="1400"/>
          </a:p>
          <a:p>
            <a:pPr indent="-317500" lvl="1" marL="914400" rtl="0">
              <a:lnSpc>
                <a:spcPct val="150000"/>
              </a:lnSpc>
              <a:spcBef>
                <a:spcPts val="0"/>
              </a:spcBef>
              <a:spcAft>
                <a:spcPts val="0"/>
              </a:spcAft>
              <a:buSzPts val="1400"/>
              <a:buChar char="○"/>
            </a:pPr>
            <a:r>
              <a:rPr lang="en" sz="1400"/>
              <a:t>Hardware:  Mobile Device</a:t>
            </a:r>
            <a:endParaRPr sz="1400"/>
          </a:p>
          <a:p>
            <a:pPr indent="-317500" lvl="1" marL="914400" rtl="0">
              <a:lnSpc>
                <a:spcPct val="150000"/>
              </a:lnSpc>
              <a:spcBef>
                <a:spcPts val="0"/>
              </a:spcBef>
              <a:spcAft>
                <a:spcPts val="0"/>
              </a:spcAft>
              <a:buSzPts val="1400"/>
              <a:buChar char="○"/>
            </a:pPr>
            <a:r>
              <a:rPr lang="en" sz="1400"/>
              <a:t>Software: </a:t>
            </a:r>
            <a:r>
              <a:rPr lang="en" sz="1400"/>
              <a:t>    Android Operating System</a:t>
            </a:r>
            <a:endParaRPr sz="1400"/>
          </a:p>
          <a:p>
            <a:pPr indent="-317500" lvl="1" marL="914400" rtl="0">
              <a:lnSpc>
                <a:spcPct val="150000"/>
              </a:lnSpc>
              <a:spcBef>
                <a:spcPts val="0"/>
              </a:spcBef>
              <a:spcAft>
                <a:spcPts val="0"/>
              </a:spcAft>
              <a:buSzPts val="1400"/>
              <a:buChar char="○"/>
            </a:pPr>
            <a:r>
              <a:rPr lang="en" sz="1400"/>
              <a:t>Database:    NoSQL DB (encrypted)</a:t>
            </a:r>
            <a:endParaRPr sz="1400"/>
          </a:p>
          <a:p>
            <a:pPr indent="-317500" lvl="0" marL="457200" rtl="0">
              <a:lnSpc>
                <a:spcPct val="150000"/>
              </a:lnSpc>
              <a:spcBef>
                <a:spcPts val="0"/>
              </a:spcBef>
              <a:spcAft>
                <a:spcPts val="0"/>
              </a:spcAft>
              <a:buSzPts val="1400"/>
              <a:buChar char="●"/>
            </a:pPr>
            <a:r>
              <a:rPr lang="en" sz="1400"/>
              <a:t>Privacy &amp; Security </a:t>
            </a:r>
            <a:endParaRPr sz="1400"/>
          </a:p>
          <a:p>
            <a:pPr indent="-317500" lvl="1" marL="914400" rtl="0">
              <a:lnSpc>
                <a:spcPct val="150000"/>
              </a:lnSpc>
              <a:spcBef>
                <a:spcPts val="0"/>
              </a:spcBef>
              <a:spcAft>
                <a:spcPts val="0"/>
              </a:spcAft>
              <a:buSzPts val="1400"/>
              <a:buChar char="○"/>
            </a:pPr>
            <a:r>
              <a:rPr lang="en" sz="1400"/>
              <a:t>Block other apps from acquiring screen content</a:t>
            </a:r>
            <a:endParaRPr sz="1400"/>
          </a:p>
          <a:p>
            <a:pPr indent="-317500" lvl="1" marL="914400" rtl="0">
              <a:lnSpc>
                <a:spcPct val="150000"/>
              </a:lnSpc>
              <a:spcBef>
                <a:spcPts val="0"/>
              </a:spcBef>
              <a:spcAft>
                <a:spcPts val="0"/>
              </a:spcAft>
              <a:buSzPts val="1400"/>
              <a:buChar char="○"/>
            </a:pPr>
            <a:r>
              <a:rPr lang="en" sz="1400"/>
              <a:t>Block screenshots</a:t>
            </a:r>
            <a:endParaRPr sz="1400"/>
          </a:p>
          <a:p>
            <a:pPr indent="-317500" lvl="1" marL="914400" rtl="0">
              <a:lnSpc>
                <a:spcPct val="150000"/>
              </a:lnSpc>
              <a:spcBef>
                <a:spcPts val="0"/>
              </a:spcBef>
              <a:spcAft>
                <a:spcPts val="0"/>
              </a:spcAft>
              <a:buSzPts val="1400"/>
              <a:buChar char="○"/>
            </a:pPr>
            <a:r>
              <a:rPr lang="en" sz="1400"/>
              <a:t>Requests incognito mode from system keyboard</a:t>
            </a:r>
            <a:endParaRPr sz="1400"/>
          </a:p>
          <a:p>
            <a:pPr indent="-317500" lvl="1" marL="914400" rtl="0">
              <a:lnSpc>
                <a:spcPct val="150000"/>
              </a:lnSpc>
              <a:spcBef>
                <a:spcPts val="0"/>
              </a:spcBef>
              <a:spcAft>
                <a:spcPts val="0"/>
              </a:spcAft>
              <a:buSzPts val="1400"/>
              <a:buChar char="○"/>
            </a:pPr>
            <a:r>
              <a:rPr lang="en" sz="1400"/>
              <a:t>NoSQL</a:t>
            </a:r>
            <a:r>
              <a:rPr lang="en" sz="1400"/>
              <a:t> database (AES 256 encrypted)</a:t>
            </a:r>
            <a:endParaRPr sz="1400"/>
          </a:p>
          <a:p>
            <a:pPr indent="-317500" lvl="1" marL="914400" rtl="0">
              <a:lnSpc>
                <a:spcPct val="150000"/>
              </a:lnSpc>
              <a:spcBef>
                <a:spcPts val="0"/>
              </a:spcBef>
              <a:spcAft>
                <a:spcPts val="0"/>
              </a:spcAft>
              <a:buSzPts val="1400"/>
              <a:buChar char="○"/>
            </a:pPr>
            <a:r>
              <a:rPr lang="en" sz="1400"/>
              <a:t>All data stays encrypted locally unless you use the export tool</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Subsystems </a:t>
            </a:r>
            <a:endParaRPr/>
          </a:p>
        </p:txBody>
      </p:sp>
      <p:sp>
        <p:nvSpPr>
          <p:cNvPr id="260" name="Shape 260"/>
          <p:cNvSpPr txBox="1"/>
          <p:nvPr>
            <p:ph idx="1" type="body"/>
          </p:nvPr>
        </p:nvSpPr>
        <p:spPr>
          <a:xfrm>
            <a:off x="1306575" y="1017350"/>
            <a:ext cx="7474200" cy="3738300"/>
          </a:xfrm>
          <a:prstGeom prst="rect">
            <a:avLst/>
          </a:prstGeom>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Char char="●"/>
            </a:pPr>
            <a:r>
              <a:rPr b="1" lang="en" sz="1400"/>
              <a:t>Encryption Subsystem</a:t>
            </a:r>
            <a:endParaRPr b="1" sz="1400"/>
          </a:p>
          <a:p>
            <a:pPr indent="-311150" lvl="1" marL="914400" rtl="0">
              <a:lnSpc>
                <a:spcPct val="200000"/>
              </a:lnSpc>
              <a:spcBef>
                <a:spcPts val="0"/>
              </a:spcBef>
              <a:spcAft>
                <a:spcPts val="0"/>
              </a:spcAft>
              <a:buSzPts val="1300"/>
              <a:buChar char="○"/>
            </a:pPr>
            <a:r>
              <a:rPr lang="en" sz="1300"/>
              <a:t>AES encryption</a:t>
            </a:r>
            <a:endParaRPr sz="1300"/>
          </a:p>
          <a:p>
            <a:pPr indent="-311150" lvl="1" marL="914400" rtl="0">
              <a:lnSpc>
                <a:spcPct val="200000"/>
              </a:lnSpc>
              <a:spcBef>
                <a:spcPts val="0"/>
              </a:spcBef>
              <a:spcAft>
                <a:spcPts val="0"/>
              </a:spcAft>
              <a:buSzPts val="1300"/>
              <a:buChar char="○"/>
            </a:pPr>
            <a:r>
              <a:rPr lang="en" sz="1300"/>
              <a:t>AES decryption </a:t>
            </a:r>
            <a:endParaRPr sz="1300"/>
          </a:p>
          <a:p>
            <a:pPr indent="-317500" lvl="0" marL="457200" rtl="0">
              <a:lnSpc>
                <a:spcPct val="200000"/>
              </a:lnSpc>
              <a:spcBef>
                <a:spcPts val="0"/>
              </a:spcBef>
              <a:spcAft>
                <a:spcPts val="0"/>
              </a:spcAft>
              <a:buSzPts val="1400"/>
              <a:buChar char="●"/>
            </a:pPr>
            <a:r>
              <a:rPr b="1" lang="en" sz="1400"/>
              <a:t>File Management Subsystem</a:t>
            </a:r>
            <a:endParaRPr b="1" sz="1400"/>
          </a:p>
          <a:p>
            <a:pPr indent="-311150" lvl="1" marL="914400" rtl="0">
              <a:lnSpc>
                <a:spcPct val="200000"/>
              </a:lnSpc>
              <a:spcBef>
                <a:spcPts val="0"/>
              </a:spcBef>
              <a:spcAft>
                <a:spcPts val="0"/>
              </a:spcAft>
              <a:buSzPts val="1300"/>
              <a:buChar char="○"/>
            </a:pPr>
            <a:r>
              <a:rPr lang="en" sz="1300"/>
              <a:t>Add, edit, delete notes</a:t>
            </a:r>
            <a:endParaRPr sz="1300"/>
          </a:p>
          <a:p>
            <a:pPr indent="-311150" lvl="1" marL="914400" rtl="0">
              <a:lnSpc>
                <a:spcPct val="200000"/>
              </a:lnSpc>
              <a:spcBef>
                <a:spcPts val="0"/>
              </a:spcBef>
              <a:spcAft>
                <a:spcPts val="0"/>
              </a:spcAft>
              <a:buSzPts val="1300"/>
              <a:buChar char="○"/>
            </a:pPr>
            <a:r>
              <a:rPr lang="en" sz="1300"/>
              <a:t>Broad data actions (eg. delete all)</a:t>
            </a:r>
            <a:endParaRPr sz="1300"/>
          </a:p>
          <a:p>
            <a:pPr indent="-317500" lvl="0" marL="457200" rtl="0">
              <a:lnSpc>
                <a:spcPct val="200000"/>
              </a:lnSpc>
              <a:spcBef>
                <a:spcPts val="0"/>
              </a:spcBef>
              <a:spcAft>
                <a:spcPts val="0"/>
              </a:spcAft>
              <a:buSzPts val="1400"/>
              <a:buChar char="●"/>
            </a:pPr>
            <a:r>
              <a:rPr b="1" lang="en" sz="1400"/>
              <a:t>Search Management Subsystem</a:t>
            </a:r>
            <a:endParaRPr b="1" sz="1400"/>
          </a:p>
          <a:p>
            <a:pPr indent="-311150" lvl="1" marL="914400" rtl="0">
              <a:lnSpc>
                <a:spcPct val="200000"/>
              </a:lnSpc>
              <a:spcBef>
                <a:spcPts val="0"/>
              </a:spcBef>
              <a:spcAft>
                <a:spcPts val="0"/>
              </a:spcAft>
              <a:buSzPts val="1300"/>
              <a:buChar char="○"/>
            </a:pPr>
            <a:r>
              <a:rPr lang="en" sz="1300"/>
              <a:t>Search by tag: use a regular expression to parse hashtags in notes for categorical grouping</a:t>
            </a:r>
            <a:endParaRPr sz="1300"/>
          </a:p>
          <a:p>
            <a:pPr indent="-311150" lvl="1" marL="914400" rtl="0">
              <a:lnSpc>
                <a:spcPct val="200000"/>
              </a:lnSpc>
              <a:spcBef>
                <a:spcPts val="0"/>
              </a:spcBef>
              <a:spcAft>
                <a:spcPts val="0"/>
              </a:spcAft>
              <a:buSzPts val="1300"/>
              <a:buChar char="○"/>
            </a:pPr>
            <a:r>
              <a:rPr lang="en" sz="1300"/>
              <a:t>Search by phrase: raw string searching</a:t>
            </a:r>
            <a:endParaRPr sz="1300"/>
          </a:p>
          <a:p>
            <a:pPr indent="0" lvl="0" marL="0" rtl="0">
              <a:lnSpc>
                <a:spcPct val="200000"/>
              </a:lnSpc>
              <a:spcBef>
                <a:spcPts val="1600"/>
              </a:spcBef>
              <a:spcAft>
                <a:spcPts val="16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141" name="Shape 141"/>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a:spcBef>
                <a:spcPts val="1600"/>
              </a:spcBef>
              <a:spcAft>
                <a:spcPts val="1600"/>
              </a:spcAft>
              <a:buNone/>
            </a:pPr>
            <a:r>
              <a:t/>
            </a:r>
            <a:endParaRPr sz="1600"/>
          </a:p>
        </p:txBody>
      </p:sp>
      <p:pic>
        <p:nvPicPr>
          <p:cNvPr id="142" name="Shape 142"/>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143" name="Shape 143"/>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144" name="Shape 144"/>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idx="1" type="body"/>
          </p:nvPr>
        </p:nvSpPr>
        <p:spPr>
          <a:xfrm>
            <a:off x="1297500" y="1017350"/>
            <a:ext cx="7038900" cy="3733800"/>
          </a:xfrm>
          <a:prstGeom prst="rect">
            <a:avLst/>
          </a:prstGeom>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Char char="●"/>
            </a:pPr>
            <a:r>
              <a:rPr b="1" lang="en" sz="1400"/>
              <a:t>Import &amp; Export Subsystem</a:t>
            </a:r>
            <a:endParaRPr b="1" sz="1400"/>
          </a:p>
          <a:p>
            <a:pPr indent="-311150" lvl="1" marL="914400" rtl="0">
              <a:lnSpc>
                <a:spcPct val="200000"/>
              </a:lnSpc>
              <a:spcBef>
                <a:spcPts val="0"/>
              </a:spcBef>
              <a:spcAft>
                <a:spcPts val="0"/>
              </a:spcAft>
              <a:buSzPts val="1300"/>
              <a:buChar char="○"/>
            </a:pPr>
            <a:r>
              <a:rPr lang="en" sz="1300"/>
              <a:t>Local Storage: Reference offline files</a:t>
            </a:r>
            <a:endParaRPr sz="1300"/>
          </a:p>
          <a:p>
            <a:pPr indent="-311150" lvl="1" marL="914400" rtl="0">
              <a:lnSpc>
                <a:spcPct val="200000"/>
              </a:lnSpc>
              <a:spcBef>
                <a:spcPts val="0"/>
              </a:spcBef>
              <a:spcAft>
                <a:spcPts val="0"/>
              </a:spcAft>
              <a:buSzPts val="1300"/>
              <a:buChar char="○"/>
            </a:pPr>
            <a:r>
              <a:rPr lang="en" sz="1300"/>
              <a:t>Cloud Storage: References backups stored on different cloud services</a:t>
            </a:r>
            <a:endParaRPr sz="1300"/>
          </a:p>
          <a:p>
            <a:pPr indent="-317500" lvl="0" marL="457200" rtl="0">
              <a:lnSpc>
                <a:spcPct val="200000"/>
              </a:lnSpc>
              <a:spcBef>
                <a:spcPts val="0"/>
              </a:spcBef>
              <a:spcAft>
                <a:spcPts val="0"/>
              </a:spcAft>
              <a:buSzPts val="1400"/>
              <a:buChar char="●"/>
            </a:pPr>
            <a:r>
              <a:rPr b="1" lang="en" sz="1400"/>
              <a:t>UI &amp; UX Subsystem</a:t>
            </a:r>
            <a:endParaRPr b="1" sz="1400"/>
          </a:p>
          <a:p>
            <a:pPr indent="-311150" lvl="1" marL="914400" rtl="0">
              <a:lnSpc>
                <a:spcPct val="200000"/>
              </a:lnSpc>
              <a:spcBef>
                <a:spcPts val="0"/>
              </a:spcBef>
              <a:spcAft>
                <a:spcPts val="0"/>
              </a:spcAft>
              <a:buSzPts val="1300"/>
              <a:buChar char="○"/>
            </a:pPr>
            <a:r>
              <a:rPr lang="en" sz="1300"/>
              <a:t>Android app</a:t>
            </a:r>
            <a:endParaRPr sz="1300"/>
          </a:p>
          <a:p>
            <a:pPr indent="0" lvl="0" marL="0" rtl="0">
              <a:lnSpc>
                <a:spcPct val="150000"/>
              </a:lnSpc>
              <a:spcBef>
                <a:spcPts val="1600"/>
              </a:spcBef>
              <a:spcAft>
                <a:spcPts val="1600"/>
              </a:spcAft>
              <a:buNone/>
            </a:pPr>
            <a:r>
              <a:t/>
            </a:r>
            <a:endParaRPr/>
          </a:p>
        </p:txBody>
      </p:sp>
      <p:sp>
        <p:nvSpPr>
          <p:cNvPr id="266" name="Shape 266"/>
          <p:cNvSpPr txBox="1"/>
          <p:nvPr>
            <p:ph type="title"/>
          </p:nvPr>
        </p:nvSpPr>
        <p:spPr>
          <a:xfrm>
            <a:off x="1275025" y="424850"/>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Subsystems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0" name="Shape 270"/>
        <p:cNvGrpSpPr/>
        <p:nvPr/>
      </p:nvGrpSpPr>
      <p:grpSpPr>
        <a:xfrm>
          <a:off x="0" y="0"/>
          <a:ext cx="0" cy="0"/>
          <a:chOff x="0" y="0"/>
          <a:chExt cx="0" cy="0"/>
        </a:xfrm>
      </p:grpSpPr>
      <p:pic>
        <p:nvPicPr>
          <p:cNvPr id="271" name="Shape 271"/>
          <p:cNvPicPr preferRelativeResize="0"/>
          <p:nvPr/>
        </p:nvPicPr>
        <p:blipFill>
          <a:blip r:embed="rId3">
            <a:alphaModFix/>
          </a:blip>
          <a:stretch>
            <a:fillRect/>
          </a:stretch>
        </p:blipFill>
        <p:spPr>
          <a:xfrm>
            <a:off x="2487704" y="0"/>
            <a:ext cx="6656298" cy="5143503"/>
          </a:xfrm>
          <a:prstGeom prst="rect">
            <a:avLst/>
          </a:prstGeom>
          <a:noFill/>
          <a:ln>
            <a:noFill/>
          </a:ln>
        </p:spPr>
      </p:pic>
      <p:sp>
        <p:nvSpPr>
          <p:cNvPr id="272" name="Shape 272"/>
          <p:cNvSpPr txBox="1"/>
          <p:nvPr>
            <p:ph type="title"/>
          </p:nvPr>
        </p:nvSpPr>
        <p:spPr>
          <a:xfrm>
            <a:off x="378075" y="2264550"/>
            <a:ext cx="2032200" cy="614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Subsystems</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6" name="Shape 276"/>
        <p:cNvGrpSpPr/>
        <p:nvPr/>
      </p:nvGrpSpPr>
      <p:grpSpPr>
        <a:xfrm>
          <a:off x="0" y="0"/>
          <a:ext cx="0" cy="0"/>
          <a:chOff x="0" y="0"/>
          <a:chExt cx="0" cy="0"/>
        </a:xfrm>
      </p:grpSpPr>
      <p:sp>
        <p:nvSpPr>
          <p:cNvPr id="277" name="Shape 277"/>
          <p:cNvSpPr txBox="1"/>
          <p:nvPr>
            <p:ph type="title"/>
          </p:nvPr>
        </p:nvSpPr>
        <p:spPr>
          <a:xfrm>
            <a:off x="420075" y="2290650"/>
            <a:ext cx="1777500" cy="56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ER Model </a:t>
            </a:r>
            <a:endParaRPr>
              <a:solidFill>
                <a:srgbClr val="000000"/>
              </a:solidFill>
            </a:endParaRPr>
          </a:p>
        </p:txBody>
      </p:sp>
      <p:pic>
        <p:nvPicPr>
          <p:cNvPr id="278" name="Shape 278"/>
          <p:cNvPicPr preferRelativeResize="0"/>
          <p:nvPr/>
        </p:nvPicPr>
        <p:blipFill>
          <a:blip r:embed="rId3">
            <a:alphaModFix/>
          </a:blip>
          <a:stretch>
            <a:fillRect/>
          </a:stretch>
        </p:blipFill>
        <p:spPr>
          <a:xfrm>
            <a:off x="3082200" y="0"/>
            <a:ext cx="5603201"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3473400" y="45525"/>
            <a:ext cx="5594400" cy="5050725"/>
          </a:xfrm>
          <a:prstGeom prst="rect">
            <a:avLst/>
          </a:prstGeom>
          <a:noFill/>
          <a:ln>
            <a:noFill/>
          </a:ln>
        </p:spPr>
      </p:pic>
      <p:sp>
        <p:nvSpPr>
          <p:cNvPr id="284" name="Shape 284"/>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Subsystem Communication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idx="4294967295" type="title"/>
          </p:nvPr>
        </p:nvSpPr>
        <p:spPr>
          <a:xfrm>
            <a:off x="494075" y="83825"/>
            <a:ext cx="46023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Flow</a:t>
            </a:r>
            <a:endParaRPr/>
          </a:p>
        </p:txBody>
      </p:sp>
      <p:sp>
        <p:nvSpPr>
          <p:cNvPr id="290" name="Shape 290"/>
          <p:cNvSpPr txBox="1"/>
          <p:nvPr>
            <p:ph idx="4294967295" type="body"/>
          </p:nvPr>
        </p:nvSpPr>
        <p:spPr>
          <a:xfrm>
            <a:off x="440350" y="716400"/>
            <a:ext cx="7635600" cy="2354100"/>
          </a:xfrm>
          <a:prstGeom prst="rect">
            <a:avLst/>
          </a:prstGeom>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AutoNum type="arabicPeriod"/>
            </a:pPr>
            <a:r>
              <a:rPr lang="en" sz="1400"/>
              <a:t>Download the app from the Google Play Store and open it</a:t>
            </a:r>
            <a:endParaRPr sz="1400"/>
          </a:p>
          <a:p>
            <a:pPr indent="-317500" lvl="0" marL="457200" rtl="0">
              <a:lnSpc>
                <a:spcPct val="200000"/>
              </a:lnSpc>
              <a:spcBef>
                <a:spcPts val="0"/>
              </a:spcBef>
              <a:spcAft>
                <a:spcPts val="0"/>
              </a:spcAft>
              <a:buSzPts val="1400"/>
              <a:buAutoNum type="arabicPeriod"/>
            </a:pPr>
            <a:r>
              <a:rPr lang="en" sz="1400"/>
              <a:t>Learn about the privacy policy and security features by reading the default notes</a:t>
            </a:r>
            <a:endParaRPr sz="1400"/>
          </a:p>
          <a:p>
            <a:pPr indent="-317500" lvl="0" marL="457200" rtl="0">
              <a:lnSpc>
                <a:spcPct val="200000"/>
              </a:lnSpc>
              <a:spcBef>
                <a:spcPts val="0"/>
              </a:spcBef>
              <a:spcAft>
                <a:spcPts val="0"/>
              </a:spcAft>
              <a:buSzPts val="1400"/>
              <a:buAutoNum type="arabicPeriod"/>
            </a:pPr>
            <a:r>
              <a:rPr lang="en" sz="1400"/>
              <a:t>Enter personal note content</a:t>
            </a:r>
            <a:endParaRPr sz="1400"/>
          </a:p>
          <a:p>
            <a:pPr indent="0" lvl="0" marL="0" rtl="0">
              <a:lnSpc>
                <a:spcPct val="200000"/>
              </a:lnSpc>
              <a:spcBef>
                <a:spcPts val="1600"/>
              </a:spcBef>
              <a:spcAft>
                <a:spcPts val="1600"/>
              </a:spcAft>
              <a:buNone/>
            </a:pPr>
            <a:r>
              <a:t/>
            </a:r>
            <a:endParaRPr sz="1400"/>
          </a:p>
        </p:txBody>
      </p:sp>
      <p:pic>
        <p:nvPicPr>
          <p:cNvPr id="291" name="Shape 291"/>
          <p:cNvPicPr preferRelativeResize="0"/>
          <p:nvPr/>
        </p:nvPicPr>
        <p:blipFill>
          <a:blip r:embed="rId3">
            <a:alphaModFix/>
          </a:blip>
          <a:stretch>
            <a:fillRect/>
          </a:stretch>
        </p:blipFill>
        <p:spPr>
          <a:xfrm>
            <a:off x="3694616" y="2145075"/>
            <a:ext cx="1623372" cy="2886000"/>
          </a:xfrm>
          <a:prstGeom prst="rect">
            <a:avLst/>
          </a:prstGeom>
          <a:noFill/>
          <a:ln>
            <a:noFill/>
          </a:ln>
        </p:spPr>
      </p:pic>
      <p:pic>
        <p:nvPicPr>
          <p:cNvPr id="292" name="Shape 292"/>
          <p:cNvPicPr preferRelativeResize="0"/>
          <p:nvPr/>
        </p:nvPicPr>
        <p:blipFill>
          <a:blip r:embed="rId4">
            <a:alphaModFix/>
          </a:blip>
          <a:stretch>
            <a:fillRect/>
          </a:stretch>
        </p:blipFill>
        <p:spPr>
          <a:xfrm>
            <a:off x="5792077" y="2145075"/>
            <a:ext cx="1623372" cy="2886000"/>
          </a:xfrm>
          <a:prstGeom prst="rect">
            <a:avLst/>
          </a:prstGeom>
          <a:noFill/>
          <a:ln>
            <a:noFill/>
          </a:ln>
        </p:spPr>
      </p:pic>
      <p:pic>
        <p:nvPicPr>
          <p:cNvPr id="293" name="Shape 293"/>
          <p:cNvPicPr preferRelativeResize="0"/>
          <p:nvPr/>
        </p:nvPicPr>
        <p:blipFill>
          <a:blip r:embed="rId5">
            <a:alphaModFix/>
          </a:blip>
          <a:stretch>
            <a:fillRect/>
          </a:stretch>
        </p:blipFill>
        <p:spPr>
          <a:xfrm>
            <a:off x="1728550" y="2145075"/>
            <a:ext cx="1623372" cy="288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7" name="Shape 297"/>
        <p:cNvGrpSpPr/>
        <p:nvPr/>
      </p:nvGrpSpPr>
      <p:grpSpPr>
        <a:xfrm>
          <a:off x="0" y="0"/>
          <a:ext cx="0" cy="0"/>
          <a:chOff x="0" y="0"/>
          <a:chExt cx="0" cy="0"/>
        </a:xfrm>
      </p:grpSpPr>
      <p:sp>
        <p:nvSpPr>
          <p:cNvPr id="298" name="Shape 298"/>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User Flow</a:t>
            </a:r>
            <a:r>
              <a:rPr lang="en">
                <a:solidFill>
                  <a:srgbClr val="000000"/>
                </a:solidFill>
              </a:rPr>
              <a:t> </a:t>
            </a:r>
            <a:endParaRPr>
              <a:solidFill>
                <a:srgbClr val="000000"/>
              </a:solidFill>
            </a:endParaRPr>
          </a:p>
        </p:txBody>
      </p:sp>
      <p:pic>
        <p:nvPicPr>
          <p:cNvPr id="299" name="Shape 299"/>
          <p:cNvPicPr preferRelativeResize="0"/>
          <p:nvPr/>
        </p:nvPicPr>
        <p:blipFill>
          <a:blip r:embed="rId3">
            <a:alphaModFix/>
          </a:blip>
          <a:stretch>
            <a:fillRect/>
          </a:stretch>
        </p:blipFill>
        <p:spPr>
          <a:xfrm>
            <a:off x="1213150" y="0"/>
            <a:ext cx="734570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Detailed Design and Controls</a:t>
            </a:r>
            <a:endParaRPr/>
          </a:p>
        </p:txBody>
      </p:sp>
      <p:pic>
        <p:nvPicPr>
          <p:cNvPr id="305" name="Shape 305"/>
          <p:cNvPicPr preferRelativeResize="0"/>
          <p:nvPr/>
        </p:nvPicPr>
        <p:blipFill>
          <a:blip r:embed="rId3">
            <a:alphaModFix/>
          </a:blip>
          <a:stretch>
            <a:fillRect/>
          </a:stretch>
        </p:blipFill>
        <p:spPr>
          <a:xfrm>
            <a:off x="3571309" y="1084575"/>
            <a:ext cx="2001383" cy="3530849"/>
          </a:xfrm>
          <a:prstGeom prst="rect">
            <a:avLst/>
          </a:prstGeom>
          <a:noFill/>
          <a:ln>
            <a:noFill/>
          </a:ln>
        </p:spPr>
      </p:pic>
      <p:cxnSp>
        <p:nvCxnSpPr>
          <p:cNvPr id="306" name="Shape 306"/>
          <p:cNvCxnSpPr>
            <a:stCxn id="307" idx="3"/>
          </p:cNvCxnSpPr>
          <p:nvPr/>
        </p:nvCxnSpPr>
        <p:spPr>
          <a:xfrm flipH="1" rot="10800000">
            <a:off x="2466025" y="1427500"/>
            <a:ext cx="1222500" cy="450900"/>
          </a:xfrm>
          <a:prstGeom prst="straightConnector1">
            <a:avLst/>
          </a:prstGeom>
          <a:noFill/>
          <a:ln cap="flat" cmpd="sng" w="9525">
            <a:solidFill>
              <a:schemeClr val="dk2"/>
            </a:solidFill>
            <a:prstDash val="solid"/>
            <a:round/>
            <a:headEnd len="med" w="med" type="none"/>
            <a:tailEnd len="med" w="med" type="stealth"/>
          </a:ln>
        </p:spPr>
      </p:cxnSp>
      <p:cxnSp>
        <p:nvCxnSpPr>
          <p:cNvPr id="308" name="Shape 308"/>
          <p:cNvCxnSpPr>
            <a:stCxn id="309" idx="3"/>
          </p:cNvCxnSpPr>
          <p:nvPr/>
        </p:nvCxnSpPr>
        <p:spPr>
          <a:xfrm flipH="1" rot="10800000">
            <a:off x="2827825" y="2062800"/>
            <a:ext cx="908700" cy="1206600"/>
          </a:xfrm>
          <a:prstGeom prst="straightConnector1">
            <a:avLst/>
          </a:prstGeom>
          <a:noFill/>
          <a:ln cap="flat" cmpd="sng" w="9525">
            <a:solidFill>
              <a:schemeClr val="dk2"/>
            </a:solidFill>
            <a:prstDash val="solid"/>
            <a:round/>
            <a:headEnd len="med" w="med" type="none"/>
            <a:tailEnd len="med" w="med" type="stealth"/>
          </a:ln>
        </p:spPr>
      </p:cxnSp>
      <p:cxnSp>
        <p:nvCxnSpPr>
          <p:cNvPr id="310" name="Shape 310"/>
          <p:cNvCxnSpPr>
            <a:stCxn id="311" idx="3"/>
          </p:cNvCxnSpPr>
          <p:nvPr/>
        </p:nvCxnSpPr>
        <p:spPr>
          <a:xfrm flipH="1" rot="10800000">
            <a:off x="2404525" y="1783025"/>
            <a:ext cx="1229700" cy="829800"/>
          </a:xfrm>
          <a:prstGeom prst="straightConnector1">
            <a:avLst/>
          </a:prstGeom>
          <a:noFill/>
          <a:ln cap="flat" cmpd="sng" w="9525">
            <a:solidFill>
              <a:schemeClr val="dk2"/>
            </a:solidFill>
            <a:prstDash val="solid"/>
            <a:round/>
            <a:headEnd len="med" w="med" type="none"/>
            <a:tailEnd len="med" w="med" type="stealth"/>
          </a:ln>
        </p:spPr>
      </p:cxnSp>
      <p:cxnSp>
        <p:nvCxnSpPr>
          <p:cNvPr id="312" name="Shape 312"/>
          <p:cNvCxnSpPr>
            <a:stCxn id="313" idx="3"/>
          </p:cNvCxnSpPr>
          <p:nvPr/>
        </p:nvCxnSpPr>
        <p:spPr>
          <a:xfrm flipH="1" rot="10800000">
            <a:off x="3181825" y="3319800"/>
            <a:ext cx="670800" cy="698700"/>
          </a:xfrm>
          <a:prstGeom prst="straightConnector1">
            <a:avLst/>
          </a:prstGeom>
          <a:noFill/>
          <a:ln cap="flat" cmpd="sng" w="9525">
            <a:solidFill>
              <a:schemeClr val="dk2"/>
            </a:solidFill>
            <a:prstDash val="solid"/>
            <a:round/>
            <a:headEnd len="med" w="med" type="none"/>
            <a:tailEnd len="med" w="med" type="stealth"/>
          </a:ln>
        </p:spPr>
      </p:cxnSp>
      <p:cxnSp>
        <p:nvCxnSpPr>
          <p:cNvPr id="314" name="Shape 314"/>
          <p:cNvCxnSpPr>
            <a:stCxn id="315" idx="1"/>
          </p:cNvCxnSpPr>
          <p:nvPr/>
        </p:nvCxnSpPr>
        <p:spPr>
          <a:xfrm flipH="1">
            <a:off x="5471300" y="3897550"/>
            <a:ext cx="1482300" cy="112200"/>
          </a:xfrm>
          <a:prstGeom prst="straightConnector1">
            <a:avLst/>
          </a:prstGeom>
          <a:noFill/>
          <a:ln cap="flat" cmpd="sng" w="9525">
            <a:solidFill>
              <a:schemeClr val="dk2"/>
            </a:solidFill>
            <a:prstDash val="solid"/>
            <a:round/>
            <a:headEnd len="med" w="med" type="none"/>
            <a:tailEnd len="med" w="med" type="stealth"/>
          </a:ln>
        </p:spPr>
      </p:cxnSp>
      <p:cxnSp>
        <p:nvCxnSpPr>
          <p:cNvPr id="316" name="Shape 316"/>
          <p:cNvCxnSpPr>
            <a:stCxn id="317" idx="1"/>
          </p:cNvCxnSpPr>
          <p:nvPr/>
        </p:nvCxnSpPr>
        <p:spPr>
          <a:xfrm flipH="1">
            <a:off x="5423600" y="2571750"/>
            <a:ext cx="1530000" cy="952800"/>
          </a:xfrm>
          <a:prstGeom prst="straightConnector1">
            <a:avLst/>
          </a:prstGeom>
          <a:noFill/>
          <a:ln cap="flat" cmpd="sng" w="9525">
            <a:solidFill>
              <a:schemeClr val="dk2"/>
            </a:solidFill>
            <a:prstDash val="solid"/>
            <a:round/>
            <a:headEnd len="med" w="med" type="none"/>
            <a:tailEnd len="med" w="med" type="stealth"/>
          </a:ln>
        </p:spPr>
      </p:cxnSp>
      <p:cxnSp>
        <p:nvCxnSpPr>
          <p:cNvPr id="318" name="Shape 318"/>
          <p:cNvCxnSpPr>
            <a:stCxn id="319" idx="1"/>
          </p:cNvCxnSpPr>
          <p:nvPr/>
        </p:nvCxnSpPr>
        <p:spPr>
          <a:xfrm flipH="1">
            <a:off x="5539700" y="1314075"/>
            <a:ext cx="1413900" cy="86100"/>
          </a:xfrm>
          <a:prstGeom prst="straightConnector1">
            <a:avLst/>
          </a:prstGeom>
          <a:noFill/>
          <a:ln cap="flat" cmpd="sng" w="9525">
            <a:solidFill>
              <a:schemeClr val="dk2"/>
            </a:solidFill>
            <a:prstDash val="solid"/>
            <a:round/>
            <a:headEnd len="med" w="med" type="none"/>
            <a:tailEnd len="med" w="med" type="stealth"/>
          </a:ln>
        </p:spPr>
      </p:cxnSp>
      <p:sp>
        <p:nvSpPr>
          <p:cNvPr id="307" name="Shape 307"/>
          <p:cNvSpPr txBox="1"/>
          <p:nvPr/>
        </p:nvSpPr>
        <p:spPr>
          <a:xfrm>
            <a:off x="293725" y="1571050"/>
            <a:ext cx="2172300" cy="61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Lets the user search by string or hashtag</a:t>
            </a:r>
            <a:endParaRPr>
              <a:solidFill>
                <a:srgbClr val="FFFFFF"/>
              </a:solidFill>
            </a:endParaRPr>
          </a:p>
        </p:txBody>
      </p:sp>
      <p:sp>
        <p:nvSpPr>
          <p:cNvPr id="311" name="Shape 311"/>
          <p:cNvSpPr txBox="1"/>
          <p:nvPr/>
        </p:nvSpPr>
        <p:spPr>
          <a:xfrm>
            <a:off x="293725" y="2383325"/>
            <a:ext cx="21108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Direct way to search by available hashtags</a:t>
            </a:r>
            <a:endParaRPr>
              <a:solidFill>
                <a:srgbClr val="FFFFFF"/>
              </a:solidFill>
            </a:endParaRPr>
          </a:p>
        </p:txBody>
      </p:sp>
      <p:sp>
        <p:nvSpPr>
          <p:cNvPr id="309" name="Shape 309"/>
          <p:cNvSpPr txBox="1"/>
          <p:nvPr/>
        </p:nvSpPr>
        <p:spPr>
          <a:xfrm>
            <a:off x="293725" y="3039900"/>
            <a:ext cx="25341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Quick commands for all data</a:t>
            </a:r>
            <a:endParaRPr>
              <a:solidFill>
                <a:srgbClr val="FFFFFF"/>
              </a:solidFill>
            </a:endParaRPr>
          </a:p>
        </p:txBody>
      </p:sp>
      <p:sp>
        <p:nvSpPr>
          <p:cNvPr id="313" name="Shape 313"/>
          <p:cNvSpPr txBox="1"/>
          <p:nvPr/>
        </p:nvSpPr>
        <p:spPr>
          <a:xfrm>
            <a:off x="293725" y="3789000"/>
            <a:ext cx="28881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A note. This one is preloaded as a user guide</a:t>
            </a:r>
            <a:endParaRPr>
              <a:solidFill>
                <a:srgbClr val="FFFFFF"/>
              </a:solidFill>
            </a:endParaRPr>
          </a:p>
        </p:txBody>
      </p:sp>
      <p:sp>
        <p:nvSpPr>
          <p:cNvPr id="319" name="Shape 319"/>
          <p:cNvSpPr txBox="1"/>
          <p:nvPr/>
        </p:nvSpPr>
        <p:spPr>
          <a:xfrm>
            <a:off x="6953600" y="1084575"/>
            <a:ext cx="2049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Closes search bar and commands</a:t>
            </a:r>
            <a:endParaRPr>
              <a:solidFill>
                <a:srgbClr val="FFFFFF"/>
              </a:solidFill>
            </a:endParaRPr>
          </a:p>
        </p:txBody>
      </p:sp>
      <p:sp>
        <p:nvSpPr>
          <p:cNvPr id="317" name="Shape 317"/>
          <p:cNvSpPr txBox="1"/>
          <p:nvPr/>
        </p:nvSpPr>
        <p:spPr>
          <a:xfrm>
            <a:off x="6953600" y="2342250"/>
            <a:ext cx="2001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Opens search bar and commands</a:t>
            </a:r>
            <a:endParaRPr>
              <a:solidFill>
                <a:srgbClr val="FFFFFF"/>
              </a:solidFill>
            </a:endParaRPr>
          </a:p>
        </p:txBody>
      </p:sp>
      <p:sp>
        <p:nvSpPr>
          <p:cNvPr id="315" name="Shape 315"/>
          <p:cNvSpPr txBox="1"/>
          <p:nvPr/>
        </p:nvSpPr>
        <p:spPr>
          <a:xfrm>
            <a:off x="6953600" y="3668050"/>
            <a:ext cx="20013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Opens new note editor</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Data Dictionary</a:t>
            </a:r>
            <a:endParaRPr/>
          </a:p>
        </p:txBody>
      </p:sp>
      <p:sp>
        <p:nvSpPr>
          <p:cNvPr id="325" name="Shape 325"/>
          <p:cNvSpPr txBox="1"/>
          <p:nvPr>
            <p:ph idx="1" type="body"/>
          </p:nvPr>
        </p:nvSpPr>
        <p:spPr>
          <a:xfrm>
            <a:off x="1297500" y="1116150"/>
            <a:ext cx="7468200" cy="521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One primary object that’s stored in an encrypted database: Note (long id, string content, string tags)</a:t>
            </a:r>
            <a:endParaRPr/>
          </a:p>
        </p:txBody>
      </p:sp>
      <p:graphicFrame>
        <p:nvGraphicFramePr>
          <p:cNvPr id="326" name="Shape 326"/>
          <p:cNvGraphicFramePr/>
          <p:nvPr/>
        </p:nvGraphicFramePr>
        <p:xfrm>
          <a:off x="1578900" y="2021050"/>
          <a:ext cx="3000000" cy="3000000"/>
        </p:xfrm>
        <a:graphic>
          <a:graphicData uri="http://schemas.openxmlformats.org/drawingml/2006/table">
            <a:tbl>
              <a:tblPr>
                <a:noFill/>
                <a:tableStyleId>{659DB7B2-9DE1-45E0-B251-00B07BFE61BC}</a:tableStyleId>
              </a:tblPr>
              <a:tblGrid>
                <a:gridCol w="1788200"/>
                <a:gridCol w="5363950"/>
              </a:tblGrid>
              <a:tr h="865575">
                <a:tc>
                  <a:txBody>
                    <a:bodyPr>
                      <a:noAutofit/>
                    </a:bodyPr>
                    <a:lstStyle/>
                    <a:p>
                      <a:pPr indent="0" lvl="0" marL="0" rtl="0">
                        <a:lnSpc>
                          <a:spcPct val="150000"/>
                        </a:lnSpc>
                        <a:spcBef>
                          <a:spcPts val="0"/>
                        </a:spcBef>
                        <a:spcAft>
                          <a:spcPts val="0"/>
                        </a:spcAft>
                        <a:buNone/>
                      </a:pPr>
                      <a:r>
                        <a:rPr b="1" lang="en" sz="1200">
                          <a:solidFill>
                            <a:srgbClr val="FFFFFF"/>
                          </a:solidFill>
                        </a:rPr>
                        <a:t>Table Structure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CREATE TABLE NOTES ( _ID INTEGER PRIMARY KEY AUTOINCREMENT, CONTENT TEXT, TAGS TEXT)</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621925">
                <a:tc>
                  <a:txBody>
                    <a:bodyPr>
                      <a:noAutofit/>
                    </a:bodyPr>
                    <a:lstStyle/>
                    <a:p>
                      <a:pPr indent="0" lvl="0" marL="0" rtl="0">
                        <a:lnSpc>
                          <a:spcPct val="150000"/>
                        </a:lnSpc>
                        <a:spcBef>
                          <a:spcPts val="0"/>
                        </a:spcBef>
                        <a:spcAft>
                          <a:spcPts val="0"/>
                        </a:spcAft>
                        <a:buNone/>
                      </a:pPr>
                      <a:r>
                        <a:rPr b="1" lang="en" sz="1200">
                          <a:solidFill>
                            <a:srgbClr val="FFFFFF"/>
                          </a:solidFill>
                        </a:rPr>
                        <a:t>Add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INSERT INTO NOTES ( CONTENT , TAGS )</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583225">
                <a:tc>
                  <a:txBody>
                    <a:bodyPr>
                      <a:noAutofit/>
                    </a:bodyPr>
                    <a:lstStyle/>
                    <a:p>
                      <a:pPr indent="0" lvl="0" marL="0" rtl="0">
                        <a:lnSpc>
                          <a:spcPct val="150000"/>
                        </a:lnSpc>
                        <a:spcBef>
                          <a:spcPts val="0"/>
                        </a:spcBef>
                        <a:spcAft>
                          <a:spcPts val="0"/>
                        </a:spcAft>
                        <a:buNone/>
                      </a:pPr>
                      <a:r>
                        <a:rPr b="1" lang="en" sz="1200">
                          <a:solidFill>
                            <a:srgbClr val="FFFFFF"/>
                          </a:solidFill>
                        </a:rPr>
                        <a:t>Update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UPDATE NOTES SET ( CONTENT, TAGS ) WHERE _ID = X</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561325">
                <a:tc>
                  <a:txBody>
                    <a:bodyPr>
                      <a:noAutofit/>
                    </a:bodyPr>
                    <a:lstStyle/>
                    <a:p>
                      <a:pPr indent="0" lvl="0" marL="0" rtl="0">
                        <a:lnSpc>
                          <a:spcPct val="150000"/>
                        </a:lnSpc>
                        <a:spcBef>
                          <a:spcPts val="0"/>
                        </a:spcBef>
                        <a:spcAft>
                          <a:spcPts val="0"/>
                        </a:spcAft>
                        <a:buNone/>
                      </a:pPr>
                      <a:r>
                        <a:rPr b="1" lang="en" sz="1200">
                          <a:solidFill>
                            <a:srgbClr val="FFFFFF"/>
                          </a:solidFill>
                        </a:rPr>
                        <a:t>Remove Note</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lnSpc>
                          <a:spcPct val="150000"/>
                        </a:lnSpc>
                        <a:spcBef>
                          <a:spcPts val="0"/>
                        </a:spcBef>
                        <a:spcAft>
                          <a:spcPts val="0"/>
                        </a:spcAft>
                        <a:buNone/>
                      </a:pPr>
                      <a:r>
                        <a:rPr lang="en" sz="1200">
                          <a:solidFill>
                            <a:srgbClr val="FFFFFF"/>
                          </a:solidFill>
                          <a:latin typeface="Roboto Mono"/>
                          <a:ea typeface="Roboto Mono"/>
                          <a:cs typeface="Roboto Mono"/>
                          <a:sym typeface="Roboto Mono"/>
                        </a:rPr>
                        <a:t>DELETE FROM NOTES WHERE _ID = X</a:t>
                      </a:r>
                      <a:endParaRPr sz="1200">
                        <a:solidFill>
                          <a:srgbClr val="FFFFFF"/>
                        </a:solidFill>
                        <a:latin typeface="Roboto Mono"/>
                        <a:ea typeface="Roboto Mono"/>
                        <a:cs typeface="Roboto Mono"/>
                        <a:sym typeface="Roboto Mono"/>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1297500" y="622350"/>
            <a:ext cx="7235700" cy="1025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Algorithm Analysis</a:t>
            </a:r>
            <a:endParaRPr/>
          </a:p>
        </p:txBody>
      </p:sp>
      <p:sp>
        <p:nvSpPr>
          <p:cNvPr id="332" name="Shape 332"/>
          <p:cNvSpPr txBox="1"/>
          <p:nvPr>
            <p:ph idx="1" type="body"/>
          </p:nvPr>
        </p:nvSpPr>
        <p:spPr>
          <a:xfrm>
            <a:off x="1297500" y="1591550"/>
            <a:ext cx="7235700" cy="31125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Loading encrypted data: NoSQL.decodeDBFile(&lt;pw&gt;)</a:t>
            </a:r>
            <a:endParaRPr sz="1800"/>
          </a:p>
          <a:p>
            <a:pPr indent="-342900" lvl="0" marL="457200" rtl="0">
              <a:lnSpc>
                <a:spcPct val="150000"/>
              </a:lnSpc>
              <a:spcBef>
                <a:spcPts val="0"/>
              </a:spcBef>
              <a:spcAft>
                <a:spcPts val="0"/>
              </a:spcAft>
              <a:buSzPts val="1800"/>
              <a:buChar char="●"/>
            </a:pPr>
            <a:r>
              <a:rPr lang="en" sz="1800"/>
              <a:t>Writing encrypted data: NoSQL.add(&lt;string&gt;) </a:t>
            </a:r>
            <a:endParaRPr sz="1800"/>
          </a:p>
          <a:p>
            <a:pPr indent="-342900" lvl="0" marL="457200" rtl="0">
              <a:lnSpc>
                <a:spcPct val="150000"/>
              </a:lnSpc>
              <a:spcBef>
                <a:spcPts val="0"/>
              </a:spcBef>
              <a:spcAft>
                <a:spcPts val="0"/>
              </a:spcAft>
              <a:buSzPts val="1800"/>
              <a:buChar char="●"/>
            </a:pPr>
            <a:r>
              <a:rPr lang="en" sz="1800"/>
              <a:t>Importing data files: Small text strings, not resource intensive</a:t>
            </a:r>
            <a:endParaRPr sz="1800"/>
          </a:p>
          <a:p>
            <a:pPr indent="-342900" lvl="0" marL="457200" rtl="0">
              <a:lnSpc>
                <a:spcPct val="150000"/>
              </a:lnSpc>
              <a:spcBef>
                <a:spcPts val="0"/>
              </a:spcBef>
              <a:spcAft>
                <a:spcPts val="0"/>
              </a:spcAft>
              <a:buSzPts val="1800"/>
              <a:buChar char="●"/>
            </a:pPr>
            <a:r>
              <a:rPr lang="en" sz="1800"/>
              <a:t>Parsing tags: Search newly inserted note content for hashtags using regex  and store the list with references to the row ID - O(n) for string length</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1297500" y="4219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(Optional) Cloud Services </a:t>
            </a:r>
            <a:endParaRPr/>
          </a:p>
        </p:txBody>
      </p:sp>
      <p:sp>
        <p:nvSpPr>
          <p:cNvPr id="338" name="Shape 338"/>
          <p:cNvSpPr txBox="1"/>
          <p:nvPr>
            <p:ph idx="1" type="body"/>
          </p:nvPr>
        </p:nvSpPr>
        <p:spPr>
          <a:xfrm>
            <a:off x="1329375" y="1304750"/>
            <a:ext cx="7508700" cy="3252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Cloud services can use utilized to provide easy storage of data. Since it’s encrypted using a password that only you know, the cloud storage provider has zero knowledge of your data.</a:t>
            </a:r>
            <a:endParaRPr sz="1400"/>
          </a:p>
          <a:p>
            <a:pPr indent="0" lvl="0" marL="0" rtl="0" algn="l">
              <a:spcBef>
                <a:spcPts val="1600"/>
              </a:spcBef>
              <a:spcAft>
                <a:spcPts val="0"/>
              </a:spcAft>
              <a:buNone/>
            </a:pPr>
            <a:r>
              <a:t/>
            </a:r>
            <a:endParaRPr sz="1400"/>
          </a:p>
          <a:p>
            <a:pPr indent="-317500" lvl="0" marL="457200" rtl="0">
              <a:lnSpc>
                <a:spcPct val="150000"/>
              </a:lnSpc>
              <a:spcBef>
                <a:spcPts val="1600"/>
              </a:spcBef>
              <a:spcAft>
                <a:spcPts val="0"/>
              </a:spcAft>
              <a:buSzPts val="1400"/>
              <a:buChar char="●"/>
            </a:pPr>
            <a:r>
              <a:rPr lang="en" sz="1400"/>
              <a:t>Pick any cloud provider service</a:t>
            </a:r>
            <a:endParaRPr sz="1400"/>
          </a:p>
          <a:p>
            <a:pPr indent="-317500" lvl="0" marL="457200" rtl="0">
              <a:lnSpc>
                <a:spcPct val="150000"/>
              </a:lnSpc>
              <a:spcBef>
                <a:spcPts val="0"/>
              </a:spcBef>
              <a:spcAft>
                <a:spcPts val="0"/>
              </a:spcAft>
              <a:buSzPts val="1400"/>
              <a:buChar char="●"/>
            </a:pPr>
            <a:r>
              <a:rPr lang="en" sz="1400"/>
              <a:t>The cloud provider must be on the device</a:t>
            </a:r>
            <a:endParaRPr sz="1400"/>
          </a:p>
          <a:p>
            <a:pPr indent="-317500" lvl="0" marL="457200" rtl="0">
              <a:lnSpc>
                <a:spcPct val="150000"/>
              </a:lnSpc>
              <a:spcBef>
                <a:spcPts val="0"/>
              </a:spcBef>
              <a:spcAft>
                <a:spcPts val="0"/>
              </a:spcAft>
              <a:buSzPts val="1400"/>
              <a:buChar char="●"/>
            </a:pPr>
            <a:r>
              <a:rPr lang="en" sz="1400"/>
              <a:t>Uses built in Android feature to copy data  from one app to another</a:t>
            </a:r>
            <a:endParaRPr sz="1400"/>
          </a:p>
          <a:p>
            <a:pPr indent="-317500" lvl="0" marL="457200" rtl="0">
              <a:lnSpc>
                <a:spcPct val="150000"/>
              </a:lnSpc>
              <a:spcBef>
                <a:spcPts val="0"/>
              </a:spcBef>
              <a:spcAft>
                <a:spcPts val="0"/>
              </a:spcAft>
              <a:buSzPts val="1400"/>
              <a:buChar char="●"/>
            </a:pPr>
            <a:r>
              <a:rPr lang="en" sz="1400"/>
              <a:t>Data will be encrypted before being copied to other apps</a:t>
            </a:r>
            <a:endParaRPr sz="1400"/>
          </a:p>
          <a:p>
            <a:pPr indent="-317500" lvl="0" marL="457200">
              <a:lnSpc>
                <a:spcPct val="150000"/>
              </a:lnSpc>
              <a:spcBef>
                <a:spcPts val="0"/>
              </a:spcBef>
              <a:spcAft>
                <a:spcPts val="0"/>
              </a:spcAft>
              <a:buSzPts val="1400"/>
              <a:buChar char="●"/>
            </a:pPr>
            <a:r>
              <a:rPr lang="en" sz="1400"/>
              <a:t>All data will be locked behind the user’s password</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p:nvPr/>
        </p:nvSpPr>
        <p:spPr>
          <a:xfrm>
            <a:off x="5593575" y="2074300"/>
            <a:ext cx="1992600" cy="1608600"/>
          </a:xfrm>
          <a:prstGeom prst="cube">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txBox="1"/>
          <p:nvPr>
            <p:ph idx="4294967295" type="title"/>
          </p:nvPr>
        </p:nvSpPr>
        <p:spPr>
          <a:xfrm>
            <a:off x="1083700" y="3530500"/>
            <a:ext cx="3345600" cy="41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Server Under the Mountain (SUM)</a:t>
            </a:r>
            <a:endParaRPr sz="1400"/>
          </a:p>
        </p:txBody>
      </p:sp>
      <p:sp>
        <p:nvSpPr>
          <p:cNvPr id="151" name="Shape 151"/>
          <p:cNvSpPr txBox="1"/>
          <p:nvPr>
            <p:ph idx="4294967295" type="title"/>
          </p:nvPr>
        </p:nvSpPr>
        <p:spPr>
          <a:xfrm>
            <a:off x="5669775" y="2714200"/>
            <a:ext cx="1586700" cy="816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    Notes</a:t>
            </a:r>
            <a:endParaRPr sz="1800"/>
          </a:p>
          <a:p>
            <a:pPr indent="0" lvl="0" marL="0" rtl="0">
              <a:spcBef>
                <a:spcPts val="0"/>
              </a:spcBef>
              <a:spcAft>
                <a:spcPts val="0"/>
              </a:spcAft>
              <a:buNone/>
            </a:pPr>
            <a:r>
              <a:rPr lang="en" sz="1800"/>
              <a:t>Passwords</a:t>
            </a:r>
            <a:endParaRPr sz="1800"/>
          </a:p>
        </p:txBody>
      </p:sp>
      <p:pic>
        <p:nvPicPr>
          <p:cNvPr id="152" name="Shape 152"/>
          <p:cNvPicPr preferRelativeResize="0"/>
          <p:nvPr/>
        </p:nvPicPr>
        <p:blipFill rotWithShape="1">
          <a:blip r:embed="rId3">
            <a:alphaModFix/>
          </a:blip>
          <a:srcRect b="21713" l="0" r="0" t="20705"/>
          <a:stretch/>
        </p:blipFill>
        <p:spPr>
          <a:xfrm>
            <a:off x="1062525" y="1755825"/>
            <a:ext cx="3214375" cy="1850875"/>
          </a:xfrm>
          <a:prstGeom prst="rect">
            <a:avLst/>
          </a:prstGeom>
          <a:noFill/>
          <a:ln>
            <a:noFill/>
          </a:ln>
        </p:spPr>
      </p:pic>
      <p:sp>
        <p:nvSpPr>
          <p:cNvPr id="153" name="Shape 153"/>
          <p:cNvSpPr txBox="1"/>
          <p:nvPr/>
        </p:nvSpPr>
        <p:spPr>
          <a:xfrm>
            <a:off x="1965900" y="303175"/>
            <a:ext cx="5212200" cy="8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1800">
                <a:solidFill>
                  <a:schemeClr val="lt1"/>
                </a:solidFill>
                <a:latin typeface="Lato"/>
                <a:ea typeface="Lato"/>
                <a:cs typeface="Lato"/>
                <a:sym typeface="Lato"/>
              </a:rPr>
              <a:t>Open source solution for managing a </a:t>
            </a:r>
            <a:r>
              <a:rPr b="1" lang="en" sz="1800">
                <a:solidFill>
                  <a:schemeClr val="lt1"/>
                </a:solidFill>
                <a:latin typeface="Lato"/>
                <a:ea typeface="Lato"/>
                <a:cs typeface="Lato"/>
                <a:sym typeface="Lato"/>
              </a:rPr>
              <a:t>private,  secure, and highly scalable</a:t>
            </a:r>
            <a:r>
              <a:rPr lang="en" sz="1800">
                <a:solidFill>
                  <a:schemeClr val="lt1"/>
                </a:solidFill>
                <a:latin typeface="Lato"/>
                <a:ea typeface="Lato"/>
                <a:cs typeface="Lato"/>
                <a:sym typeface="Lato"/>
              </a:rPr>
              <a:t> data repository. </a:t>
            </a:r>
            <a:endParaRPr sz="1800">
              <a:solidFill>
                <a:schemeClr val="lt1"/>
              </a:solidFill>
              <a:latin typeface="Lato"/>
              <a:ea typeface="Lato"/>
              <a:cs typeface="Lato"/>
              <a:sym typeface="Lato"/>
            </a:endParaRPr>
          </a:p>
        </p:txBody>
      </p:sp>
      <p:sp>
        <p:nvSpPr>
          <p:cNvPr id="154" name="Shape 154"/>
          <p:cNvSpPr txBox="1"/>
          <p:nvPr/>
        </p:nvSpPr>
        <p:spPr>
          <a:xfrm>
            <a:off x="2032700" y="3925125"/>
            <a:ext cx="948300" cy="35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2"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1356225" y="40925"/>
            <a:ext cx="7787777" cy="5061648"/>
          </a:xfrm>
          <a:prstGeom prst="rect">
            <a:avLst/>
          </a:prstGeom>
          <a:noFill/>
          <a:ln>
            <a:noFill/>
          </a:ln>
        </p:spPr>
      </p:pic>
      <p:sp>
        <p:nvSpPr>
          <p:cNvPr id="344" name="Shape 344"/>
          <p:cNvSpPr txBox="1"/>
          <p:nvPr>
            <p:ph type="title"/>
          </p:nvPr>
        </p:nvSpPr>
        <p:spPr>
          <a:xfrm>
            <a:off x="362750" y="2310938"/>
            <a:ext cx="4484100" cy="51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Architecture </a:t>
            </a:r>
            <a:r>
              <a:rPr lang="en">
                <a:solidFill>
                  <a:srgbClr val="000000"/>
                </a:solidFill>
              </a:rPr>
              <a:t> </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Requirements </a:t>
            </a:r>
            <a:endParaRPr sz="2400"/>
          </a:p>
        </p:txBody>
      </p:sp>
      <p:sp>
        <p:nvSpPr>
          <p:cNvPr id="350" name="Shape 350"/>
          <p:cNvSpPr txBox="1"/>
          <p:nvPr>
            <p:ph idx="4294967295" type="title"/>
          </p:nvPr>
        </p:nvSpPr>
        <p:spPr>
          <a:xfrm>
            <a:off x="3883700" y="4159800"/>
            <a:ext cx="52602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Scrum Report →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356" name="Shape 356"/>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357" name="Shape 357"/>
          <p:cNvSpPr txBox="1"/>
          <p:nvPr>
            <p:ph type="title"/>
          </p:nvPr>
        </p:nvSpPr>
        <p:spPr>
          <a:xfrm>
            <a:off x="2183113" y="4438200"/>
            <a:ext cx="2231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t>
            </a:r>
            <a:endParaRPr/>
          </a:p>
        </p:txBody>
      </p:sp>
      <p:sp>
        <p:nvSpPr>
          <p:cNvPr id="363" name="Shape 363"/>
          <p:cNvSpPr txBox="1"/>
          <p:nvPr>
            <p:ph idx="1" type="body"/>
          </p:nvPr>
        </p:nvSpPr>
        <p:spPr>
          <a:xfrm>
            <a:off x="1373700" y="1186550"/>
            <a:ext cx="7038900" cy="231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600"/>
              <a:t>When you receive a free product then you usually are the product. Most companies track user behavior and collect personal information as part of their business model. User privacy continues to be a concern and individuals do not have the right tools to take complete control of their personal data.</a:t>
            </a:r>
            <a:endParaRPr sz="1600"/>
          </a:p>
          <a:p>
            <a:pPr indent="0" lvl="0" marL="0" rtl="0">
              <a:spcBef>
                <a:spcPts val="1600"/>
              </a:spcBef>
              <a:spcAft>
                <a:spcPts val="0"/>
              </a:spcAft>
              <a:buNone/>
            </a:pPr>
            <a:r>
              <a:rPr lang="en" sz="1600"/>
              <a:t>Your most private data including notes, account information, and task lists are stored by major companies who can access the information any time.</a:t>
            </a:r>
            <a:endParaRPr sz="1600"/>
          </a:p>
          <a:p>
            <a:pPr indent="0" lvl="0" marL="0" rtl="0">
              <a:spcBef>
                <a:spcPts val="1600"/>
              </a:spcBef>
              <a:spcAft>
                <a:spcPts val="1600"/>
              </a:spcAft>
              <a:buNone/>
            </a:pPr>
            <a:r>
              <a:t/>
            </a:r>
            <a:endParaRPr sz="1600"/>
          </a:p>
        </p:txBody>
      </p:sp>
      <p:pic>
        <p:nvPicPr>
          <p:cNvPr id="364" name="Shape 364"/>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365" name="Shape 365"/>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366" name="Shape 366"/>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0" name="Shape 370"/>
        <p:cNvGrpSpPr/>
        <p:nvPr/>
      </p:nvGrpSpPr>
      <p:grpSpPr>
        <a:xfrm>
          <a:off x="0" y="0"/>
          <a:ext cx="0" cy="0"/>
          <a:chOff x="0" y="0"/>
          <a:chExt cx="0" cy="0"/>
        </a:xfrm>
      </p:grpSpPr>
      <p:sp>
        <p:nvSpPr>
          <p:cNvPr id="371" name="Shape 3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Sub-System Communication </a:t>
            </a:r>
            <a:endParaRPr>
              <a:solidFill>
                <a:srgbClr val="000000"/>
              </a:solidFill>
            </a:endParaRPr>
          </a:p>
        </p:txBody>
      </p:sp>
      <p:pic>
        <p:nvPicPr>
          <p:cNvPr id="372" name="Shape 372"/>
          <p:cNvPicPr preferRelativeResize="0"/>
          <p:nvPr/>
        </p:nvPicPr>
        <p:blipFill>
          <a:blip r:embed="rId3">
            <a:alphaModFix/>
          </a:blip>
          <a:stretch>
            <a:fillRect/>
          </a:stretch>
        </p:blipFill>
        <p:spPr>
          <a:xfrm>
            <a:off x="2222738" y="929525"/>
            <a:ext cx="4698525" cy="4241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1297500" y="602900"/>
            <a:ext cx="7038900" cy="55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Sprint Roadmap (2 week sprints)</a:t>
            </a:r>
            <a:endParaRPr/>
          </a:p>
        </p:txBody>
      </p:sp>
      <p:graphicFrame>
        <p:nvGraphicFramePr>
          <p:cNvPr id="378" name="Shape 378"/>
          <p:cNvGraphicFramePr/>
          <p:nvPr/>
        </p:nvGraphicFramePr>
        <p:xfrm>
          <a:off x="-505850" y="1215450"/>
          <a:ext cx="3000000" cy="3000000"/>
        </p:xfrm>
        <a:graphic>
          <a:graphicData uri="http://schemas.openxmlformats.org/drawingml/2006/table">
            <a:tbl>
              <a:tblPr>
                <a:noFill/>
                <a:tableStyleId>{659DB7B2-9DE1-45E0-B251-00B07BFE61BC}</a:tableStyleId>
              </a:tblPr>
              <a:tblGrid>
                <a:gridCol w="2119300"/>
                <a:gridCol w="4151275"/>
              </a:tblGrid>
              <a:tr h="1176100">
                <a:tc>
                  <a:txBody>
                    <a:bodyPr>
                      <a:noAutofit/>
                    </a:bodyPr>
                    <a:lstStyle/>
                    <a:p>
                      <a:pPr indent="0" lvl="0" marL="0" rtl="0" algn="ctr">
                        <a:lnSpc>
                          <a:spcPct val="150000"/>
                        </a:lnSpc>
                        <a:spcBef>
                          <a:spcPts val="0"/>
                        </a:spcBef>
                        <a:spcAft>
                          <a:spcPts val="0"/>
                        </a:spcAft>
                        <a:buNone/>
                      </a:pPr>
                      <a:r>
                        <a:rPr b="1" lang="en" sz="1200">
                          <a:solidFill>
                            <a:srgbClr val="FFFFFF"/>
                          </a:solidFill>
                        </a:rPr>
                        <a:t>1</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(1/22 - 2/2)</a:t>
                      </a:r>
                      <a:endParaRPr b="1"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en">
                          <a:solidFill>
                            <a:srgbClr val="FFFFFF"/>
                          </a:solidFill>
                        </a:rPr>
                        <a:t>Basic Notes App - (Collin, Alex, Jessica,</a:t>
                      </a:r>
                      <a:endParaRPr b="1">
                        <a:solidFill>
                          <a:srgbClr val="FFFFFF"/>
                        </a:solidFill>
                      </a:endParaRPr>
                    </a:p>
                    <a:p>
                      <a:pPr indent="0" lvl="0" marL="0" rtl="0">
                        <a:spcBef>
                          <a:spcPts val="0"/>
                        </a:spcBef>
                        <a:spcAft>
                          <a:spcPts val="0"/>
                        </a:spcAft>
                        <a:buNone/>
                      </a:pPr>
                      <a:r>
                        <a:rPr b="1" lang="en">
                          <a:solidFill>
                            <a:srgbClr val="FFFFFF"/>
                          </a:solidFill>
                        </a:rPr>
                        <a:t>Michael, Luke)</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Local storage</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No encryption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Edit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Delete notes</a:t>
                      </a:r>
                      <a:endParaRPr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r>
              <a:tr h="1176100">
                <a:tc>
                  <a:txBody>
                    <a:bodyPr>
                      <a:noAutofit/>
                    </a:bodyPr>
                    <a:lstStyle/>
                    <a:p>
                      <a:pPr indent="0" lvl="0" marL="0" rtl="0" algn="ctr">
                        <a:lnSpc>
                          <a:spcPct val="150000"/>
                        </a:lnSpc>
                        <a:spcBef>
                          <a:spcPts val="0"/>
                        </a:spcBef>
                        <a:spcAft>
                          <a:spcPts val="0"/>
                        </a:spcAft>
                        <a:buNone/>
                      </a:pPr>
                      <a:r>
                        <a:rPr b="1" lang="en" sz="1200">
                          <a:solidFill>
                            <a:srgbClr val="FFFFFF"/>
                          </a:solidFill>
                        </a:rPr>
                        <a:t>2</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(2/5 - 2/16)</a:t>
                      </a:r>
                      <a:endParaRPr b="1"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Encryption/Decryption  - (Collin, Alex, Jessica)</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Encrypt with AES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Decrypt with AES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Searching/Tag Filtering - (Collin, Luke, Michael)</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tags to notes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Removes tags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Search for a tag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Select a tag</a:t>
                      </a:r>
                      <a:endParaRPr sz="1200">
                        <a:solidFill>
                          <a:srgbClr val="FFFFFF"/>
                        </a:solidFill>
                      </a:endParaRPr>
                    </a:p>
                  </a:txBody>
                  <a:tcPr marT="91425" marB="91425" marR="91425" marL="91425">
                    <a:lnL cap="flat" cmpd="sng" w="9525">
                      <a:solidFill>
                        <a:srgbClr val="324149">
                          <a:alpha val="0"/>
                        </a:srgbClr>
                      </a:solidFill>
                      <a:prstDash val="solid"/>
                      <a:round/>
                      <a:headEnd len="sm" w="sm" type="none"/>
                      <a:tailEnd len="sm" w="sm" type="none"/>
                    </a:lnL>
                    <a:lnR cap="flat" cmpd="sng" w="9525">
                      <a:solidFill>
                        <a:srgbClr val="324149">
                          <a:alpha val="0"/>
                        </a:srgbClr>
                      </a:solidFill>
                      <a:prstDash val="solid"/>
                      <a:round/>
                      <a:headEnd len="sm" w="sm" type="none"/>
                      <a:tailEnd len="sm" w="sm" type="none"/>
                    </a:lnR>
                    <a:lnT cap="flat" cmpd="sng" w="9525">
                      <a:solidFill>
                        <a:srgbClr val="324149">
                          <a:alpha val="0"/>
                        </a:srgbClr>
                      </a:solidFill>
                      <a:prstDash val="solid"/>
                      <a:round/>
                      <a:headEnd len="sm" w="sm" type="none"/>
                      <a:tailEnd len="sm" w="sm" type="none"/>
                    </a:lnT>
                    <a:lnB cap="flat" cmpd="sng" w="9525">
                      <a:solidFill>
                        <a:srgbClr val="324149">
                          <a:alpha val="0"/>
                        </a:srgbClr>
                      </a:solidFill>
                      <a:prstDash val="solid"/>
                      <a:round/>
                      <a:headEnd len="sm" w="sm" type="none"/>
                      <a:tailEnd len="sm" w="sm" type="none"/>
                    </a:lnB>
                  </a:tcPr>
                </a:tc>
              </a:tr>
            </a:tbl>
          </a:graphicData>
        </a:graphic>
      </p:graphicFrame>
      <p:graphicFrame>
        <p:nvGraphicFramePr>
          <p:cNvPr id="379" name="Shape 379"/>
          <p:cNvGraphicFramePr/>
          <p:nvPr/>
        </p:nvGraphicFramePr>
        <p:xfrm>
          <a:off x="5188275" y="1407538"/>
          <a:ext cx="3000000" cy="3000000"/>
        </p:xfrm>
        <a:graphic>
          <a:graphicData uri="http://schemas.openxmlformats.org/drawingml/2006/table">
            <a:tbl>
              <a:tblPr>
                <a:noFill/>
                <a:tableStyleId>{659DB7B2-9DE1-45E0-B251-00B07BFE61BC}</a:tableStyleId>
              </a:tblPr>
              <a:tblGrid>
                <a:gridCol w="815250"/>
                <a:gridCol w="2836500"/>
              </a:tblGrid>
              <a:tr h="2133550">
                <a:tc>
                  <a:txBody>
                    <a:bodyPr>
                      <a:noAutofit/>
                    </a:bodyPr>
                    <a:lstStyle/>
                    <a:p>
                      <a:pPr indent="0" lvl="0" marL="0" rtl="0" algn="ctr">
                        <a:lnSpc>
                          <a:spcPct val="150000"/>
                        </a:lnSpc>
                        <a:spcBef>
                          <a:spcPts val="0"/>
                        </a:spcBef>
                        <a:spcAft>
                          <a:spcPts val="0"/>
                        </a:spcAft>
                        <a:buNone/>
                      </a:pPr>
                      <a:r>
                        <a:rPr b="1" lang="en" sz="1200">
                          <a:solidFill>
                            <a:srgbClr val="FFFFFF"/>
                          </a:solidFill>
                        </a:rPr>
                        <a:t>3</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(2/19 - 3/2)</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Security - (Jessica,  Collin)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Master password to access secure notes file</a:t>
                      </a:r>
                      <a:endParaRPr>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rPr b="1" lang="en">
                          <a:solidFill>
                            <a:srgbClr val="FFFFFF"/>
                          </a:solidFill>
                        </a:rPr>
                        <a:t>Cloud Sync - (Alex, Luke)</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Send encrypted notes to cloud storage</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Web Presence  - (Michael)</a:t>
                      </a:r>
                      <a:endParaRPr b="1">
                        <a:solidFill>
                          <a:srgbClr val="FFFFFF"/>
                        </a:solidFill>
                      </a:endParaRPr>
                    </a:p>
                    <a:p>
                      <a:pPr indent="0" lvl="0" marL="0" rtl="0">
                        <a:spcBef>
                          <a:spcPts val="0"/>
                        </a:spcBef>
                        <a:spcAft>
                          <a:spcPts val="0"/>
                        </a:spcAft>
                        <a:buNone/>
                      </a:pPr>
                      <a:r>
                        <a:rPr lang="en">
                          <a:solidFill>
                            <a:srgbClr val="FFFFFF"/>
                          </a:solidFill>
                        </a:rPr>
                        <a:t>Information detailing…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Security in the app</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Privacy policies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Functionality and instructions</a:t>
                      </a:r>
                      <a:endParaRPr sz="1200" u="sng">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1297500" y="602900"/>
            <a:ext cx="7038900" cy="55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Sprint Roadmap (2 week sprints)</a:t>
            </a:r>
            <a:endParaRPr/>
          </a:p>
        </p:txBody>
      </p:sp>
      <p:graphicFrame>
        <p:nvGraphicFramePr>
          <p:cNvPr id="385" name="Shape 385"/>
          <p:cNvGraphicFramePr/>
          <p:nvPr/>
        </p:nvGraphicFramePr>
        <p:xfrm>
          <a:off x="1382300" y="1351763"/>
          <a:ext cx="3000000" cy="3000000"/>
        </p:xfrm>
        <a:graphic>
          <a:graphicData uri="http://schemas.openxmlformats.org/drawingml/2006/table">
            <a:tbl>
              <a:tblPr>
                <a:noFill/>
                <a:tableStyleId>{659DB7B2-9DE1-45E0-B251-00B07BFE61BC}</a:tableStyleId>
              </a:tblPr>
              <a:tblGrid>
                <a:gridCol w="1967400"/>
                <a:gridCol w="5147100"/>
              </a:tblGrid>
              <a:tr h="1431750">
                <a:tc>
                  <a:txBody>
                    <a:bodyPr>
                      <a:noAutofit/>
                    </a:bodyPr>
                    <a:lstStyle/>
                    <a:p>
                      <a:pPr indent="0" lvl="0" marL="0" rtl="0" algn="ctr">
                        <a:lnSpc>
                          <a:spcPct val="150000"/>
                        </a:lnSpc>
                        <a:spcBef>
                          <a:spcPts val="0"/>
                        </a:spcBef>
                        <a:spcAft>
                          <a:spcPts val="0"/>
                        </a:spcAft>
                        <a:buNone/>
                      </a:pPr>
                      <a:r>
                        <a:rPr b="1" lang="en" sz="1200">
                          <a:solidFill>
                            <a:srgbClr val="FFFFFF"/>
                          </a:solidFill>
                        </a:rPr>
                        <a:t>4</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(3/12 - 3/23)</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Password Manager - </a:t>
                      </a:r>
                      <a:r>
                        <a:rPr b="1" lang="en"/>
                        <a:t> </a:t>
                      </a:r>
                      <a:r>
                        <a:rPr b="1" lang="en">
                          <a:solidFill>
                            <a:srgbClr val="FFFFFF"/>
                          </a:solidFill>
                        </a:rPr>
                        <a:t>(Collin, Luke, Jessica, Michael, Alex)</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Add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Edit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Delete passwords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Copy/autofill  password to another application for login</a:t>
                      </a:r>
                      <a:endParaRPr>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r h="1710025">
                <a:tc>
                  <a:txBody>
                    <a:bodyPr>
                      <a:noAutofit/>
                    </a:bodyPr>
                    <a:lstStyle/>
                    <a:p>
                      <a:pPr indent="0" lvl="0" marL="0" rtl="0" algn="ctr">
                        <a:lnSpc>
                          <a:spcPct val="150000"/>
                        </a:lnSpc>
                        <a:spcBef>
                          <a:spcPts val="0"/>
                        </a:spcBef>
                        <a:spcAft>
                          <a:spcPts val="0"/>
                        </a:spcAft>
                        <a:buNone/>
                      </a:pPr>
                      <a:r>
                        <a:rPr b="1" lang="en" sz="1200">
                          <a:solidFill>
                            <a:srgbClr val="FFFFFF"/>
                          </a:solidFill>
                        </a:rPr>
                        <a:t>5</a:t>
                      </a:r>
                      <a:endParaRPr b="1" sz="1200">
                        <a:solidFill>
                          <a:srgbClr val="FFFFFF"/>
                        </a:solidFill>
                      </a:endParaRPr>
                    </a:p>
                    <a:p>
                      <a:pPr indent="0" lvl="0" marL="0" rtl="0" algn="ctr">
                        <a:lnSpc>
                          <a:spcPct val="150000"/>
                        </a:lnSpc>
                        <a:spcBef>
                          <a:spcPts val="0"/>
                        </a:spcBef>
                        <a:spcAft>
                          <a:spcPts val="0"/>
                        </a:spcAft>
                        <a:buNone/>
                      </a:pPr>
                      <a:r>
                        <a:rPr lang="en" sz="1200">
                          <a:solidFill>
                            <a:schemeClr val="lt1"/>
                          </a:solidFill>
                        </a:rPr>
                        <a:t>(3/26 - 4/6)</a:t>
                      </a:r>
                      <a:endParaRPr b="1" sz="1200">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FFFFFF"/>
                          </a:solidFill>
                        </a:rPr>
                        <a:t>Security Audit - (Collin, Luke, Jessica)</a:t>
                      </a:r>
                      <a:endParaRPr b="1">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Detail flow of information</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Detail security measures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b="1" lang="en">
                          <a:solidFill>
                            <a:srgbClr val="FFFFFF"/>
                          </a:solidFill>
                        </a:rPr>
                        <a:t>Web Presence 2.0 - (Michael, Alex)</a:t>
                      </a:r>
                      <a:endParaRPr b="1">
                        <a:solidFill>
                          <a:srgbClr val="FFFFFF"/>
                        </a:solidFill>
                      </a:endParaRPr>
                    </a:p>
                    <a:p>
                      <a:pPr indent="0" lvl="0" marL="0" rtl="0">
                        <a:spcBef>
                          <a:spcPts val="0"/>
                        </a:spcBef>
                        <a:spcAft>
                          <a:spcPts val="0"/>
                        </a:spcAft>
                        <a:buNone/>
                      </a:pPr>
                      <a:r>
                        <a:rPr lang="en">
                          <a:solidFill>
                            <a:srgbClr val="FFFFFF"/>
                          </a:solidFill>
                        </a:rPr>
                        <a:t>Information detailing...</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Storage of password data</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Functionality and instructions</a:t>
                      </a:r>
                      <a:endParaRPr>
                        <a:solidFill>
                          <a:srgbClr val="FFFFFF"/>
                        </a:solidFill>
                      </a:endParaRPr>
                    </a:p>
                  </a:txBody>
                  <a:tcPr marT="91425" marB="91425" marR="91425" marL="91425">
                    <a:lnL cap="flat" cmpd="sng" w="9525">
                      <a:solidFill>
                        <a:srgbClr val="324149"/>
                      </a:solidFill>
                      <a:prstDash val="solid"/>
                      <a:round/>
                      <a:headEnd len="sm" w="sm" type="none"/>
                      <a:tailEnd len="sm" w="sm" type="none"/>
                    </a:lnL>
                    <a:lnR cap="flat" cmpd="sng" w="9525">
                      <a:solidFill>
                        <a:srgbClr val="324149"/>
                      </a:solidFill>
                      <a:prstDash val="solid"/>
                      <a:round/>
                      <a:headEnd len="sm" w="sm" type="none"/>
                      <a:tailEnd len="sm" w="sm" type="none"/>
                    </a:lnR>
                    <a:lnT cap="flat" cmpd="sng" w="9525">
                      <a:solidFill>
                        <a:srgbClr val="324149"/>
                      </a:solidFill>
                      <a:prstDash val="solid"/>
                      <a:round/>
                      <a:headEnd len="sm" w="sm" type="none"/>
                      <a:tailEnd len="sm" w="sm" type="none"/>
                    </a:lnT>
                    <a:lnB cap="flat" cmpd="sng" w="9525">
                      <a:solidFill>
                        <a:srgbClr val="324149"/>
                      </a:solidFill>
                      <a:prstDash val="solid"/>
                      <a:round/>
                      <a:headEnd len="sm" w="sm" type="none"/>
                      <a:tailEnd len="sm" w="sm" type="none"/>
                    </a:lnB>
                  </a:tcPr>
                </a:tc>
              </a:tr>
            </a:tbl>
          </a:graphicData>
        </a:graphic>
      </p:graphicFrame>
      <p:sp>
        <p:nvSpPr>
          <p:cNvPr id="386" name="Shape 386"/>
          <p:cNvSpPr txBox="1"/>
          <p:nvPr>
            <p:ph type="title"/>
          </p:nvPr>
        </p:nvSpPr>
        <p:spPr>
          <a:xfrm>
            <a:off x="6187900" y="4693200"/>
            <a:ext cx="30153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u="sng">
                <a:solidFill>
                  <a:schemeClr val="hlink"/>
                </a:solidFill>
                <a:hlinkClick r:id="rId3"/>
              </a:rPr>
              <a:t>See More on our GitHub page</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Scrum Report</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397" name="Shape 397"/>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398" name="Shape 398"/>
          <p:cNvSpPr txBox="1"/>
          <p:nvPr>
            <p:ph type="title"/>
          </p:nvPr>
        </p:nvSpPr>
        <p:spPr>
          <a:xfrm>
            <a:off x="1749650" y="4438200"/>
            <a:ext cx="29544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 3/19</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Shape 403"/>
          <p:cNvPicPr preferRelativeResize="0"/>
          <p:nvPr/>
        </p:nvPicPr>
        <p:blipFill>
          <a:blip r:embed="rId3">
            <a:alphaModFix/>
          </a:blip>
          <a:stretch>
            <a:fillRect/>
          </a:stretch>
        </p:blipFill>
        <p:spPr>
          <a:xfrm>
            <a:off x="796113" y="152400"/>
            <a:ext cx="7551773"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040475" y="742750"/>
            <a:ext cx="5633400" cy="54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Security</a:t>
            </a:r>
            <a:endParaRPr/>
          </a:p>
        </p:txBody>
      </p:sp>
      <p:sp>
        <p:nvSpPr>
          <p:cNvPr id="160" name="Shape 160"/>
          <p:cNvSpPr txBox="1"/>
          <p:nvPr>
            <p:ph idx="1" type="body"/>
          </p:nvPr>
        </p:nvSpPr>
        <p:spPr>
          <a:xfrm>
            <a:off x="1189150" y="1828225"/>
            <a:ext cx="7954800" cy="3326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400"/>
              <a:t>Take Control Of Your Personal Data</a:t>
            </a:r>
            <a:endParaRPr b="1" sz="1400"/>
          </a:p>
          <a:p>
            <a:pPr indent="0" lvl="0" marL="0" rtl="0">
              <a:lnSpc>
                <a:spcPct val="115000"/>
              </a:lnSpc>
              <a:spcBef>
                <a:spcPts val="1600"/>
              </a:spcBef>
              <a:spcAft>
                <a:spcPts val="0"/>
              </a:spcAft>
              <a:buNone/>
            </a:pPr>
            <a:r>
              <a:rPr lang="en" sz="1400"/>
              <a:t>Data never leaves your device without your permission, all notes and passwords are exclusively local. </a:t>
            </a:r>
            <a:endParaRPr sz="1400"/>
          </a:p>
          <a:p>
            <a:pPr indent="0" lvl="0" marL="0" rtl="0">
              <a:lnSpc>
                <a:spcPct val="115000"/>
              </a:lnSpc>
              <a:spcBef>
                <a:spcPts val="1600"/>
              </a:spcBef>
              <a:spcAft>
                <a:spcPts val="0"/>
              </a:spcAft>
              <a:buNone/>
            </a:pPr>
            <a:r>
              <a:t/>
            </a:r>
            <a:endParaRPr sz="1400"/>
          </a:p>
          <a:p>
            <a:pPr indent="0" lvl="0" marL="0" rtl="0">
              <a:lnSpc>
                <a:spcPct val="115000"/>
              </a:lnSpc>
              <a:spcBef>
                <a:spcPts val="1600"/>
              </a:spcBef>
              <a:spcAft>
                <a:spcPts val="0"/>
              </a:spcAft>
              <a:buNone/>
            </a:pPr>
            <a:r>
              <a:rPr b="1" lang="en" sz="1400"/>
              <a:t>Easy &amp; Secure Backups </a:t>
            </a:r>
            <a:endParaRPr b="1" sz="1400"/>
          </a:p>
          <a:p>
            <a:pPr indent="0" lvl="0" marL="0" rtl="0">
              <a:lnSpc>
                <a:spcPct val="115000"/>
              </a:lnSpc>
              <a:spcBef>
                <a:spcPts val="1600"/>
              </a:spcBef>
              <a:spcAft>
                <a:spcPts val="0"/>
              </a:spcAft>
              <a:buNone/>
            </a:pPr>
            <a:r>
              <a:rPr lang="en" sz="1400"/>
              <a:t>For when life’s accidents happen, you can rest assured that your data is available only to you. </a:t>
            </a:r>
            <a:endParaRPr sz="1400"/>
          </a:p>
          <a:p>
            <a:pPr indent="0" lvl="0" marL="0" rtl="0">
              <a:lnSpc>
                <a:spcPct val="115000"/>
              </a:lnSpc>
              <a:spcBef>
                <a:spcPts val="1600"/>
              </a:spcBef>
              <a:spcAft>
                <a:spcPts val="0"/>
              </a:spcAft>
              <a:buNone/>
            </a:pPr>
            <a:r>
              <a:rPr lang="en" sz="1400"/>
              <a:t>Store encrypted backups on any cloud while keeping your data locked behind a master password.</a:t>
            </a:r>
            <a:endParaRPr sz="1400"/>
          </a:p>
          <a:p>
            <a:pPr indent="0" lvl="0" marL="0" rtl="0">
              <a:lnSpc>
                <a:spcPct val="115000"/>
              </a:lnSpc>
              <a:spcBef>
                <a:spcPts val="1600"/>
              </a:spcBef>
              <a:spcAft>
                <a:spcPts val="0"/>
              </a:spcAft>
              <a:buNone/>
            </a:pPr>
            <a:r>
              <a:t/>
            </a:r>
            <a:endParaRPr sz="1400"/>
          </a:p>
          <a:p>
            <a:pPr indent="0" lvl="0" marL="0" rtl="0">
              <a:lnSpc>
                <a:spcPct val="115000"/>
              </a:lnSpc>
              <a:spcBef>
                <a:spcPts val="1600"/>
              </a:spcBef>
              <a:spcAft>
                <a:spcPts val="1600"/>
              </a:spcAft>
              <a:buNone/>
            </a:pPr>
            <a:r>
              <a:t/>
            </a:r>
            <a:endParaRPr sz="1400"/>
          </a:p>
        </p:txBody>
      </p:sp>
      <p:pic>
        <p:nvPicPr>
          <p:cNvPr id="161" name="Shape 161"/>
          <p:cNvPicPr preferRelativeResize="0"/>
          <p:nvPr/>
        </p:nvPicPr>
        <p:blipFill rotWithShape="1">
          <a:blip r:embed="rId3">
            <a:alphaModFix/>
          </a:blip>
          <a:srcRect b="21716" l="0" r="0" t="17162"/>
          <a:stretch/>
        </p:blipFill>
        <p:spPr>
          <a:xfrm>
            <a:off x="1129475" y="386800"/>
            <a:ext cx="1951350" cy="1192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Alex</a:t>
            </a:r>
            <a:endParaRPr/>
          </a:p>
        </p:txBody>
      </p:sp>
      <p:sp>
        <p:nvSpPr>
          <p:cNvPr id="409" name="Shape 40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Worked on:</a:t>
            </a:r>
            <a:endParaRPr sz="1400"/>
          </a:p>
          <a:p>
            <a:pPr indent="-317500" lvl="0" marL="457200" rtl="0">
              <a:spcBef>
                <a:spcPts val="1600"/>
              </a:spcBef>
              <a:spcAft>
                <a:spcPts val="0"/>
              </a:spcAft>
              <a:buSzPts val="1400"/>
              <a:buChar char="●"/>
            </a:pPr>
            <a:r>
              <a:rPr lang="en" sz="1400"/>
              <a:t>Import/Export Subsystem</a:t>
            </a:r>
            <a:endParaRPr sz="1400"/>
          </a:p>
          <a:p>
            <a:pPr indent="-317500" lvl="1" marL="914400" rtl="0">
              <a:spcBef>
                <a:spcPts val="0"/>
              </a:spcBef>
              <a:spcAft>
                <a:spcPts val="0"/>
              </a:spcAft>
              <a:buSzPts val="1400"/>
              <a:buChar char="○"/>
            </a:pPr>
            <a:r>
              <a:rPr lang="en" sz="1400"/>
              <a:t>Began work on cloud sync</a:t>
            </a:r>
            <a:endParaRPr sz="1400"/>
          </a:p>
          <a:p>
            <a:pPr indent="-317500" lvl="1" marL="914400">
              <a:spcBef>
                <a:spcPts val="0"/>
              </a:spcBef>
              <a:spcAft>
                <a:spcPts val="0"/>
              </a:spcAft>
              <a:buSzPts val="1400"/>
              <a:buChar char="○"/>
            </a:pPr>
            <a:r>
              <a:rPr lang="en" sz="1400"/>
              <a:t>Issue #15: As a user I want to backup my notes</a:t>
            </a:r>
            <a:endParaRPr sz="1400"/>
          </a:p>
          <a:p>
            <a:pPr indent="0" lvl="0" marL="0">
              <a:spcBef>
                <a:spcPts val="1600"/>
              </a:spcBef>
              <a:spcAft>
                <a:spcPts val="0"/>
              </a:spcAft>
              <a:buNone/>
            </a:pPr>
            <a:r>
              <a:rPr lang="en" sz="1400"/>
              <a:t>This Sprint:</a:t>
            </a:r>
            <a:endParaRPr sz="1400"/>
          </a:p>
          <a:p>
            <a:pPr indent="-317500" lvl="0" marL="457200" rtl="0">
              <a:spcBef>
                <a:spcPts val="1600"/>
              </a:spcBef>
              <a:spcAft>
                <a:spcPts val="0"/>
              </a:spcAft>
              <a:buSzPts val="1400"/>
              <a:buChar char="●"/>
            </a:pPr>
            <a:r>
              <a:rPr lang="en" sz="1400"/>
              <a:t>Finish cloud sync implementation</a:t>
            </a:r>
            <a:endParaRPr sz="1400"/>
          </a:p>
          <a:p>
            <a:pPr indent="-317500" lvl="1" marL="914400">
              <a:spcBef>
                <a:spcPts val="0"/>
              </a:spcBef>
              <a:spcAft>
                <a:spcPts val="0"/>
              </a:spcAft>
              <a:buSzPts val="1400"/>
              <a:buChar char="○"/>
            </a:pPr>
            <a:r>
              <a:rPr lang="en" sz="1400"/>
              <a:t>Android Share Intent</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Collin</a:t>
            </a:r>
            <a:endParaRPr sz="3000"/>
          </a:p>
        </p:txBody>
      </p:sp>
      <p:sp>
        <p:nvSpPr>
          <p:cNvPr id="415" name="Shape 415"/>
          <p:cNvSpPr txBox="1"/>
          <p:nvPr>
            <p:ph idx="1" type="body"/>
          </p:nvPr>
        </p:nvSpPr>
        <p:spPr>
          <a:xfrm>
            <a:off x="1297500" y="1476050"/>
            <a:ext cx="5121600" cy="3350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Redesign of logo</a:t>
            </a:r>
            <a:endParaRPr/>
          </a:p>
          <a:p>
            <a:pPr indent="-311150" lvl="0" marL="457200" rtl="0">
              <a:spcBef>
                <a:spcPts val="0"/>
              </a:spcBef>
              <a:spcAft>
                <a:spcPts val="0"/>
              </a:spcAft>
              <a:buSzPts val="1300"/>
              <a:buChar char="●"/>
            </a:pPr>
            <a:r>
              <a:rPr b="1" lang="en"/>
              <a:t>Tag Parsing</a:t>
            </a:r>
            <a:r>
              <a:rPr lang="en"/>
              <a:t>: All #hashtags dynamically parsed on startup, when a note is edited, and when a note is deleted.</a:t>
            </a:r>
            <a:endParaRPr/>
          </a:p>
          <a:p>
            <a:pPr indent="-311150" lvl="0" marL="457200" rtl="0">
              <a:spcBef>
                <a:spcPts val="0"/>
              </a:spcBef>
              <a:spcAft>
                <a:spcPts val="0"/>
              </a:spcAft>
              <a:buSzPts val="1300"/>
              <a:buChar char="●"/>
            </a:pPr>
            <a:r>
              <a:rPr lang="en"/>
              <a:t>Support for split view mode </a:t>
            </a:r>
            <a:endParaRPr/>
          </a:p>
          <a:p>
            <a:pPr indent="-311150" lvl="0" marL="457200" rtl="0">
              <a:spcBef>
                <a:spcPts val="0"/>
              </a:spcBef>
              <a:spcAft>
                <a:spcPts val="0"/>
              </a:spcAft>
              <a:buSzPts val="1300"/>
              <a:buChar char="●"/>
            </a:pPr>
            <a:r>
              <a:rPr lang="en"/>
              <a:t>Highlight text in any other app to share it with SUM Notes</a:t>
            </a:r>
            <a:endParaRPr/>
          </a:p>
          <a:p>
            <a:pPr indent="0" lvl="0" mar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Ability to set a master password on first startup and prompt for passphrase each time the app opens. (started last sprint)</a:t>
            </a:r>
            <a:endParaRPr/>
          </a:p>
          <a:p>
            <a:pPr indent="-311150" lvl="0" marL="457200">
              <a:spcBef>
                <a:spcPts val="0"/>
              </a:spcBef>
              <a:spcAft>
                <a:spcPts val="0"/>
              </a:spcAft>
              <a:buSzPts val="1300"/>
              <a:buChar char="●"/>
            </a:pPr>
            <a:r>
              <a:rPr lang="en"/>
              <a:t>Design of password storage interface</a:t>
            </a:r>
            <a:endParaRPr/>
          </a:p>
        </p:txBody>
      </p:sp>
      <p:pic>
        <p:nvPicPr>
          <p:cNvPr id="416" name="Shape 416"/>
          <p:cNvPicPr preferRelativeResize="0"/>
          <p:nvPr/>
        </p:nvPicPr>
        <p:blipFill>
          <a:blip r:embed="rId3">
            <a:alphaModFix/>
          </a:blip>
          <a:stretch>
            <a:fillRect/>
          </a:stretch>
        </p:blipFill>
        <p:spPr>
          <a:xfrm>
            <a:off x="6671225" y="831550"/>
            <a:ext cx="2189649" cy="3892699"/>
          </a:xfrm>
          <a:prstGeom prst="rect">
            <a:avLst/>
          </a:prstGeom>
          <a:noFill/>
          <a:ln>
            <a:noFill/>
          </a:ln>
        </p:spPr>
      </p:pic>
      <p:pic>
        <p:nvPicPr>
          <p:cNvPr id="417" name="Shape 417"/>
          <p:cNvPicPr preferRelativeResize="0"/>
          <p:nvPr/>
        </p:nvPicPr>
        <p:blipFill>
          <a:blip r:embed="rId4">
            <a:alphaModFix/>
          </a:blip>
          <a:stretch>
            <a:fillRect/>
          </a:stretch>
        </p:blipFill>
        <p:spPr>
          <a:xfrm>
            <a:off x="3859400" y="280950"/>
            <a:ext cx="1425199" cy="14252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1297500" y="588600"/>
            <a:ext cx="7038900" cy="71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Jessica</a:t>
            </a:r>
            <a:endParaRPr/>
          </a:p>
        </p:txBody>
      </p:sp>
      <p:sp>
        <p:nvSpPr>
          <p:cNvPr id="423" name="Shape 4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User Security Policy</a:t>
            </a:r>
            <a:endParaRPr/>
          </a:p>
          <a:p>
            <a:pPr indent="-311150" lvl="0" marL="457200" rtl="0">
              <a:spcBef>
                <a:spcPts val="0"/>
              </a:spcBef>
              <a:spcAft>
                <a:spcPts val="0"/>
              </a:spcAft>
              <a:buSzPts val="1300"/>
              <a:buChar char="●"/>
            </a:pPr>
            <a:r>
              <a:rPr lang="en"/>
              <a:t>Terms of Service</a:t>
            </a:r>
            <a:endParaRPr/>
          </a:p>
          <a:p>
            <a:pPr indent="-311150" lvl="0" marL="457200" rtl="0">
              <a:spcBef>
                <a:spcPts val="0"/>
              </a:spcBef>
              <a:spcAft>
                <a:spcPts val="0"/>
              </a:spcAft>
              <a:buSzPts val="1300"/>
              <a:buChar char="●"/>
            </a:pPr>
            <a:r>
              <a:rPr lang="en"/>
              <a:t>Privacy Policy</a:t>
            </a:r>
            <a:endParaRPr/>
          </a:p>
          <a:p>
            <a:pPr indent="0" lvl="0" marL="0" rtl="0">
              <a:spcBef>
                <a:spcPts val="1600"/>
              </a:spcBef>
              <a:spcAft>
                <a:spcPts val="0"/>
              </a:spcAft>
              <a:buNone/>
            </a:pPr>
            <a:r>
              <a:rPr lang="en"/>
              <a:t>Issues:</a:t>
            </a:r>
            <a:endParaRPr/>
          </a:p>
          <a:p>
            <a:pPr indent="-311150" lvl="0" marL="457200" rtl="0">
              <a:spcBef>
                <a:spcPts val="1600"/>
              </a:spcBef>
              <a:spcAft>
                <a:spcPts val="0"/>
              </a:spcAft>
              <a:buSzPts val="1300"/>
              <a:buChar char="●"/>
            </a:pPr>
            <a:r>
              <a:rPr lang="en"/>
              <a:t>As a user I want to understand the privacy and security policies before I install the app</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Researching and implementing a biometric option for decryption</a:t>
            </a:r>
            <a:endParaRPr/>
          </a:p>
          <a:p>
            <a:pPr indent="-311150" lvl="0" marL="457200" rtl="0">
              <a:spcBef>
                <a:spcPts val="0"/>
              </a:spcBef>
              <a:spcAft>
                <a:spcPts val="0"/>
              </a:spcAft>
              <a:buSzPts val="1300"/>
              <a:buChar char="●"/>
            </a:pPr>
            <a:r>
              <a:rPr lang="en"/>
              <a:t>Finishing security documentation </a:t>
            </a:r>
            <a:endParaRPr/>
          </a:p>
          <a:p>
            <a:pPr indent="-311150" lvl="0" marL="457200" rtl="0">
              <a:spcBef>
                <a:spcPts val="0"/>
              </a:spcBef>
              <a:spcAft>
                <a:spcPts val="0"/>
              </a:spcAft>
              <a:buSzPts val="1300"/>
              <a:buChar char="●"/>
            </a:pPr>
            <a:r>
              <a:rPr lang="en"/>
              <a:t>User Manual </a:t>
            </a:r>
            <a:endParaRPr/>
          </a:p>
        </p:txBody>
      </p:sp>
      <p:pic>
        <p:nvPicPr>
          <p:cNvPr id="424" name="Shape 424"/>
          <p:cNvPicPr preferRelativeResize="0"/>
          <p:nvPr/>
        </p:nvPicPr>
        <p:blipFill>
          <a:blip r:embed="rId3">
            <a:alphaModFix/>
          </a:blip>
          <a:stretch>
            <a:fillRect/>
          </a:stretch>
        </p:blipFill>
        <p:spPr>
          <a:xfrm>
            <a:off x="4967123" y="588600"/>
            <a:ext cx="2947000" cy="24591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1297500" y="38000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Luke</a:t>
            </a:r>
            <a:endParaRPr/>
          </a:p>
        </p:txBody>
      </p:sp>
      <p:sp>
        <p:nvSpPr>
          <p:cNvPr id="430" name="Shape 4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Duplicate Note Filtering</a:t>
            </a:r>
            <a:endParaRPr/>
          </a:p>
          <a:p>
            <a:pPr indent="-298450" lvl="1" marL="914400" rtl="0">
              <a:spcBef>
                <a:spcPts val="0"/>
              </a:spcBef>
              <a:spcAft>
                <a:spcPts val="0"/>
              </a:spcAft>
              <a:buSzPts val="1100"/>
              <a:buChar char="○"/>
            </a:pPr>
            <a:r>
              <a:rPr lang="en"/>
              <a:t>Failed and then back end database changed</a:t>
            </a:r>
            <a:endParaRPr/>
          </a:p>
          <a:p>
            <a:pPr indent="-311150" lvl="0" marL="457200" rtl="0">
              <a:spcBef>
                <a:spcPts val="0"/>
              </a:spcBef>
              <a:spcAft>
                <a:spcPts val="0"/>
              </a:spcAft>
              <a:buSzPts val="1300"/>
              <a:buChar char="●"/>
            </a:pPr>
            <a:r>
              <a:rPr lang="en"/>
              <a:t>SearchManager</a:t>
            </a:r>
            <a:endParaRPr/>
          </a:p>
          <a:p>
            <a:pPr indent="-311150" lvl="0" marL="457200" rtl="0">
              <a:spcBef>
                <a:spcPts val="0"/>
              </a:spcBef>
              <a:spcAft>
                <a:spcPts val="0"/>
              </a:spcAft>
              <a:buSzPts val="1300"/>
              <a:buChar char="●"/>
            </a:pPr>
            <a:r>
              <a:rPr lang="en"/>
              <a:t>Issues:</a:t>
            </a:r>
            <a:endParaRPr/>
          </a:p>
          <a:p>
            <a:pPr indent="-298450" lvl="1" marL="914400" rtl="0">
              <a:spcBef>
                <a:spcPts val="0"/>
              </a:spcBef>
              <a:spcAft>
                <a:spcPts val="0"/>
              </a:spcAft>
              <a:buSzPts val="1100"/>
              <a:buChar char="○"/>
            </a:pPr>
            <a:r>
              <a:rPr lang="en"/>
              <a:t>As a user, I want to avoid having duplicate notes - 3</a:t>
            </a:r>
            <a:endParaRPr/>
          </a:p>
          <a:p>
            <a:pPr indent="-298450" lvl="1" marL="914400" rtl="0">
              <a:spcBef>
                <a:spcPts val="0"/>
              </a:spcBef>
              <a:spcAft>
                <a:spcPts val="0"/>
              </a:spcAft>
              <a:buSzPts val="1100"/>
              <a:buChar char="○"/>
            </a:pPr>
            <a:r>
              <a:rPr lang="en"/>
              <a:t>As a user, I want to search for notes containing word(s) - 5</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Continuing SearchManager</a:t>
            </a:r>
            <a:endParaRPr/>
          </a:p>
          <a:p>
            <a:pPr indent="-311150" lvl="0" marL="457200" rtl="0">
              <a:spcBef>
                <a:spcPts val="0"/>
              </a:spcBef>
              <a:spcAft>
                <a:spcPts val="0"/>
              </a:spcAft>
              <a:buSzPts val="1300"/>
              <a:buChar char="●"/>
            </a:pPr>
            <a:r>
              <a:rPr lang="en"/>
              <a:t>Issues:</a:t>
            </a:r>
            <a:endParaRPr/>
          </a:p>
          <a:p>
            <a:pPr indent="-298450" lvl="1" marL="914400">
              <a:spcBef>
                <a:spcPts val="0"/>
              </a:spcBef>
              <a:spcAft>
                <a:spcPts val="0"/>
              </a:spcAft>
              <a:buSzPts val="1100"/>
              <a:buChar char="○"/>
            </a:pPr>
            <a:r>
              <a:rPr lang="en"/>
              <a:t>As a user, I want to search for notes containing word(s) - 5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Michael</a:t>
            </a:r>
            <a:endParaRPr/>
          </a:p>
        </p:txBody>
      </p:sp>
      <p:sp>
        <p:nvSpPr>
          <p:cNvPr id="436" name="Shape 436"/>
          <p:cNvSpPr txBox="1"/>
          <p:nvPr>
            <p:ph idx="1" type="body"/>
          </p:nvPr>
        </p:nvSpPr>
        <p:spPr>
          <a:xfrm>
            <a:off x="1297500" y="158130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POC for our website</a:t>
            </a:r>
            <a:endParaRPr/>
          </a:p>
          <a:p>
            <a:pPr indent="-311150" lvl="0" marL="457200" rtl="0">
              <a:spcBef>
                <a:spcPts val="0"/>
              </a:spcBef>
              <a:spcAft>
                <a:spcPts val="0"/>
              </a:spcAft>
              <a:buSzPts val="1300"/>
              <a:buChar char="●"/>
            </a:pPr>
            <a:r>
              <a:rPr lang="en"/>
              <a:t>Researched how to work with Github Pages</a:t>
            </a:r>
            <a:endParaRPr/>
          </a:p>
          <a:p>
            <a:pPr indent="-311150" lvl="0" marL="457200" rtl="0">
              <a:spcBef>
                <a:spcPts val="0"/>
              </a:spcBef>
              <a:spcAft>
                <a:spcPts val="0"/>
              </a:spcAft>
              <a:buSzPts val="1300"/>
              <a:buChar char="●"/>
            </a:pPr>
            <a:r>
              <a:rPr lang="en"/>
              <a:t>Researched Github flavored markdown </a:t>
            </a:r>
            <a:endParaRPr/>
          </a:p>
          <a:p>
            <a:pPr indent="-311150" lvl="0" marL="457200" rtl="0">
              <a:spcBef>
                <a:spcPts val="0"/>
              </a:spcBef>
              <a:spcAft>
                <a:spcPts val="0"/>
              </a:spcAft>
              <a:buSzPts val="1300"/>
              <a:buChar char="●"/>
            </a:pPr>
            <a:r>
              <a:rPr lang="en" u="sng">
                <a:solidFill>
                  <a:schemeClr val="hlink"/>
                </a:solidFill>
                <a:hlinkClick r:id="rId3"/>
              </a:rPr>
              <a:t>https://maburke.github.io/test-website/</a:t>
            </a:r>
            <a:endParaRPr/>
          </a:p>
          <a:p>
            <a:pPr indent="0" lvl="0" mar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Help work on Privacy and Security Policies</a:t>
            </a:r>
            <a:endParaRPr/>
          </a:p>
          <a:p>
            <a:pPr indent="-311150" lvl="0" marL="457200">
              <a:spcBef>
                <a:spcPts val="0"/>
              </a:spcBef>
              <a:spcAft>
                <a:spcPts val="0"/>
              </a:spcAft>
              <a:buSzPts val="1300"/>
              <a:buChar char="●"/>
            </a:pPr>
            <a:r>
              <a:rPr lang="en"/>
              <a:t>Setting up our website for the notes app</a:t>
            </a:r>
            <a:endParaRPr/>
          </a:p>
        </p:txBody>
      </p:sp>
      <p:pic>
        <p:nvPicPr>
          <p:cNvPr id="437" name="Shape 437"/>
          <p:cNvPicPr preferRelativeResize="0"/>
          <p:nvPr/>
        </p:nvPicPr>
        <p:blipFill rotWithShape="1">
          <a:blip r:embed="rId4">
            <a:alphaModFix/>
          </a:blip>
          <a:srcRect b="5030" l="30495" r="29277" t="6246"/>
          <a:stretch/>
        </p:blipFill>
        <p:spPr>
          <a:xfrm>
            <a:off x="5418925" y="612025"/>
            <a:ext cx="3368626" cy="4038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443" name="Shape 443"/>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444" name="Shape 444"/>
          <p:cNvSpPr txBox="1"/>
          <p:nvPr>
            <p:ph type="title"/>
          </p:nvPr>
        </p:nvSpPr>
        <p:spPr>
          <a:xfrm>
            <a:off x="2183125" y="4438200"/>
            <a:ext cx="30057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Scrum Report</a:t>
            </a:r>
            <a:r>
              <a:rPr lang="en" sz="2000"/>
              <a:t> </a:t>
            </a:r>
            <a:r>
              <a:rPr lang="en" sz="2000"/>
              <a:t>3/26</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Shape 449"/>
          <p:cNvPicPr preferRelativeResize="0"/>
          <p:nvPr/>
        </p:nvPicPr>
        <p:blipFill>
          <a:blip r:embed="rId3">
            <a:alphaModFix/>
          </a:blip>
          <a:stretch>
            <a:fillRect/>
          </a:stretch>
        </p:blipFill>
        <p:spPr>
          <a:xfrm>
            <a:off x="152400" y="152400"/>
            <a:ext cx="8745838" cy="4838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Alex</a:t>
            </a:r>
            <a:endParaRPr/>
          </a:p>
        </p:txBody>
      </p:sp>
      <p:sp>
        <p:nvSpPr>
          <p:cNvPr id="455" name="Shape 455"/>
          <p:cNvSpPr txBox="1"/>
          <p:nvPr>
            <p:ph idx="1" type="body"/>
          </p:nvPr>
        </p:nvSpPr>
        <p:spPr>
          <a:xfrm>
            <a:off x="1297500" y="1567550"/>
            <a:ext cx="7038900" cy="307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Worked on:</a:t>
            </a:r>
            <a:endParaRPr sz="1400"/>
          </a:p>
          <a:p>
            <a:pPr indent="-317500" lvl="0" marL="457200" marR="0" rtl="0" algn="l">
              <a:lnSpc>
                <a:spcPct val="115000"/>
              </a:lnSpc>
              <a:spcBef>
                <a:spcPts val="1600"/>
              </a:spcBef>
              <a:spcAft>
                <a:spcPts val="0"/>
              </a:spcAft>
              <a:buClr>
                <a:schemeClr val="lt1"/>
              </a:buClr>
              <a:buSzPts val="1400"/>
              <a:buFont typeface="Lato"/>
              <a:buChar char="●"/>
            </a:pPr>
            <a:r>
              <a:rPr lang="en" sz="1400"/>
              <a:t>Import/Export Subsystem</a:t>
            </a:r>
            <a:endParaRPr sz="1400"/>
          </a:p>
          <a:p>
            <a:pPr indent="-317500" lvl="1" marL="914400" rtl="0">
              <a:spcBef>
                <a:spcPts val="0"/>
              </a:spcBef>
              <a:spcAft>
                <a:spcPts val="0"/>
              </a:spcAft>
              <a:buSzPts val="1400"/>
              <a:buChar char="○"/>
            </a:pPr>
            <a:r>
              <a:rPr lang="en" sz="1400"/>
              <a:t>Issue #15: As a user I want to backup my notes (7 points)</a:t>
            </a:r>
            <a:endParaRPr sz="1400"/>
          </a:p>
          <a:p>
            <a:pPr indent="-317500" lvl="2" marL="1371600" marR="0" rtl="0" algn="l">
              <a:lnSpc>
                <a:spcPct val="115000"/>
              </a:lnSpc>
              <a:spcBef>
                <a:spcPts val="0"/>
              </a:spcBef>
              <a:spcAft>
                <a:spcPts val="0"/>
              </a:spcAft>
              <a:buSzPts val="1400"/>
              <a:buChar char="■"/>
            </a:pPr>
            <a:r>
              <a:rPr lang="en" sz="1400"/>
              <a:t>Continued work on cloud sync</a:t>
            </a:r>
            <a:endParaRPr sz="1400"/>
          </a:p>
          <a:p>
            <a:pPr indent="-317500" lvl="2" marL="1371600" marR="0" rtl="0" algn="l">
              <a:lnSpc>
                <a:spcPct val="115000"/>
              </a:lnSpc>
              <a:spcBef>
                <a:spcPts val="0"/>
              </a:spcBef>
              <a:spcAft>
                <a:spcPts val="0"/>
              </a:spcAft>
              <a:buSzPts val="1400"/>
              <a:buChar char="■"/>
            </a:pPr>
            <a:r>
              <a:rPr lang="en" sz="1400"/>
              <a:t>The app is able to initiate the Intent to share content</a:t>
            </a:r>
            <a:endParaRPr sz="1400"/>
          </a:p>
          <a:p>
            <a:pPr indent="-317500" lvl="2" marL="1371600" marR="0" rtl="0" algn="l">
              <a:lnSpc>
                <a:spcPct val="115000"/>
              </a:lnSpc>
              <a:spcBef>
                <a:spcPts val="0"/>
              </a:spcBef>
              <a:spcAft>
                <a:spcPts val="0"/>
              </a:spcAft>
              <a:buSzPts val="1400"/>
              <a:buChar char="■"/>
            </a:pPr>
            <a:r>
              <a:rPr lang="en" sz="1400"/>
              <a:t>BUT, the receiving end is not receiving properly</a:t>
            </a:r>
            <a:endParaRPr sz="1400"/>
          </a:p>
          <a:p>
            <a:pPr indent="-317500" lvl="3" marL="1828800" marR="0" rtl="0" algn="l">
              <a:lnSpc>
                <a:spcPct val="115000"/>
              </a:lnSpc>
              <a:spcBef>
                <a:spcPts val="0"/>
              </a:spcBef>
              <a:spcAft>
                <a:spcPts val="0"/>
              </a:spcAft>
              <a:buSzPts val="1400"/>
              <a:buChar char="●"/>
            </a:pPr>
            <a:r>
              <a:rPr lang="en" sz="1400"/>
              <a:t>We </a:t>
            </a:r>
            <a:r>
              <a:rPr i="1" lang="en" sz="1400"/>
              <a:t>may </a:t>
            </a:r>
            <a:r>
              <a:rPr lang="en" sz="1400"/>
              <a:t>want to save to device storage and sync from there</a:t>
            </a:r>
            <a:endParaRPr sz="1400"/>
          </a:p>
          <a:p>
            <a:pPr indent="0" lvl="0" marL="0" rtl="0">
              <a:spcBef>
                <a:spcPts val="1600"/>
              </a:spcBef>
              <a:spcAft>
                <a:spcPts val="0"/>
              </a:spcAft>
              <a:buNone/>
            </a:pPr>
            <a:r>
              <a:rPr lang="en" sz="1400"/>
              <a:t>This Sprint:</a:t>
            </a:r>
            <a:endParaRPr sz="1400"/>
          </a:p>
          <a:p>
            <a:pPr indent="-317500" lvl="0" marL="457200" marR="0" rtl="0" algn="l">
              <a:lnSpc>
                <a:spcPct val="115000"/>
              </a:lnSpc>
              <a:spcBef>
                <a:spcPts val="1600"/>
              </a:spcBef>
              <a:spcAft>
                <a:spcPts val="0"/>
              </a:spcAft>
              <a:buClr>
                <a:schemeClr val="lt1"/>
              </a:buClr>
              <a:buSzPts val="1400"/>
              <a:buFont typeface="Lato"/>
              <a:buChar char="●"/>
            </a:pPr>
            <a:r>
              <a:rPr lang="en" sz="1400"/>
              <a:t>Finish cloud sync functionality</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Collin</a:t>
            </a:r>
            <a:endParaRPr sz="3000"/>
          </a:p>
        </p:txBody>
      </p:sp>
      <p:sp>
        <p:nvSpPr>
          <p:cNvPr id="461" name="Shape 461"/>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Use a YubiKey NEO as a hardware authentication method (5)</a:t>
            </a:r>
            <a:endParaRPr/>
          </a:p>
          <a:p>
            <a:pPr indent="-311150" lvl="0" marL="457200" rtl="0">
              <a:spcBef>
                <a:spcPts val="0"/>
              </a:spcBef>
              <a:spcAft>
                <a:spcPts val="0"/>
              </a:spcAft>
              <a:buSzPts val="1300"/>
              <a:buChar char="●"/>
            </a:pPr>
            <a:r>
              <a:rPr lang="en"/>
              <a:t>Password generated on startup (3)</a:t>
            </a:r>
            <a:endParaRPr/>
          </a:p>
          <a:p>
            <a:pPr indent="-311150" lvl="0" marL="457200" rtl="0">
              <a:spcBef>
                <a:spcPts val="0"/>
              </a:spcBef>
              <a:spcAft>
                <a:spcPts val="0"/>
              </a:spcAft>
              <a:buSzPts val="1300"/>
              <a:buChar char="●"/>
            </a:pPr>
            <a:r>
              <a:rPr lang="en"/>
              <a:t>Ability to change password (3)</a:t>
            </a:r>
            <a:endParaRPr/>
          </a:p>
          <a:p>
            <a:pPr indent="-311150" lvl="0" marL="457200" rtl="0">
              <a:spcBef>
                <a:spcPts val="0"/>
              </a:spcBef>
              <a:spcAft>
                <a:spcPts val="0"/>
              </a:spcAft>
              <a:buSzPts val="1300"/>
              <a:buChar char="●"/>
            </a:pPr>
            <a:r>
              <a:rPr lang="en"/>
              <a:t>Front end for search input (3)</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UI picker for authentication methods</a:t>
            </a:r>
            <a:endParaRPr/>
          </a:p>
          <a:p>
            <a:pPr indent="-311150" lvl="0" marL="457200" rtl="0">
              <a:spcBef>
                <a:spcPts val="0"/>
              </a:spcBef>
              <a:spcAft>
                <a:spcPts val="0"/>
              </a:spcAft>
              <a:buSzPts val="1300"/>
              <a:buChar char="●"/>
            </a:pPr>
            <a:r>
              <a:rPr lang="en"/>
              <a:t>Ability to restore notes from a backup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1297500" y="588600"/>
            <a:ext cx="7038900" cy="71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Jessica</a:t>
            </a:r>
            <a:endParaRPr/>
          </a:p>
        </p:txBody>
      </p:sp>
      <p:sp>
        <p:nvSpPr>
          <p:cNvPr id="467" name="Shape 46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rtl="0">
              <a:spcBef>
                <a:spcPts val="1600"/>
              </a:spcBef>
              <a:spcAft>
                <a:spcPts val="0"/>
              </a:spcAft>
              <a:buSzPts val="1300"/>
              <a:buChar char="●"/>
            </a:pPr>
            <a:r>
              <a:rPr lang="en"/>
              <a:t>Continued Work on User Security Policy</a:t>
            </a:r>
            <a:endParaRPr/>
          </a:p>
          <a:p>
            <a:pPr indent="-311150" lvl="0" marL="457200" rtl="0">
              <a:spcBef>
                <a:spcPts val="0"/>
              </a:spcBef>
              <a:spcAft>
                <a:spcPts val="0"/>
              </a:spcAft>
              <a:buSzPts val="1300"/>
              <a:buChar char="●"/>
            </a:pPr>
            <a:r>
              <a:rPr lang="en"/>
              <a:t>Terms of Service</a:t>
            </a:r>
            <a:endParaRPr/>
          </a:p>
          <a:p>
            <a:pPr indent="-311150" lvl="0" marL="457200" rtl="0">
              <a:spcBef>
                <a:spcPts val="0"/>
              </a:spcBef>
              <a:spcAft>
                <a:spcPts val="0"/>
              </a:spcAft>
              <a:buSzPts val="1300"/>
              <a:buChar char="●"/>
            </a:pPr>
            <a:r>
              <a:rPr lang="en"/>
              <a:t>Privacy Policy</a:t>
            </a:r>
            <a:endParaRPr/>
          </a:p>
          <a:p>
            <a:pPr indent="0" lvl="0" marL="0" rtl="0">
              <a:spcBef>
                <a:spcPts val="1600"/>
              </a:spcBef>
              <a:spcAft>
                <a:spcPts val="0"/>
              </a:spcAft>
              <a:buNone/>
            </a:pPr>
            <a:r>
              <a:rPr lang="en"/>
              <a:t>Issues:</a:t>
            </a:r>
            <a:endParaRPr/>
          </a:p>
          <a:p>
            <a:pPr indent="-311150" lvl="0" marL="457200" rtl="0">
              <a:spcBef>
                <a:spcPts val="1600"/>
              </a:spcBef>
              <a:spcAft>
                <a:spcPts val="0"/>
              </a:spcAft>
              <a:buSzPts val="1300"/>
              <a:buChar char="●"/>
            </a:pPr>
            <a:r>
              <a:rPr lang="en"/>
              <a:t>As a user I want to understand the privacy and security policies before I install the app(5)</a:t>
            </a:r>
            <a:endParaRPr/>
          </a:p>
          <a:p>
            <a:pPr indent="0" lvl="0" marL="0" rt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Researching and implementing a biometric option for decryption(5)</a:t>
            </a:r>
            <a:endParaRPr/>
          </a:p>
          <a:p>
            <a:pPr indent="-311150" lvl="0" marL="457200" rtl="0">
              <a:spcBef>
                <a:spcPts val="0"/>
              </a:spcBef>
              <a:spcAft>
                <a:spcPts val="0"/>
              </a:spcAft>
              <a:buSzPts val="1300"/>
              <a:buChar char="●"/>
            </a:pPr>
            <a:r>
              <a:rPr lang="en"/>
              <a:t>Finishing security documentation </a:t>
            </a:r>
            <a:endParaRPr/>
          </a:p>
          <a:p>
            <a:pPr indent="-311150" lvl="0" marL="457200" rtl="0">
              <a:spcBef>
                <a:spcPts val="0"/>
              </a:spcBef>
              <a:spcAft>
                <a:spcPts val="0"/>
              </a:spcAft>
              <a:buSzPts val="1300"/>
              <a:buChar char="●"/>
            </a:pPr>
            <a:r>
              <a:rPr lang="en"/>
              <a:t>User Manual </a:t>
            </a:r>
            <a:endParaRPr/>
          </a:p>
        </p:txBody>
      </p:sp>
      <p:pic>
        <p:nvPicPr>
          <p:cNvPr id="468" name="Shape 468"/>
          <p:cNvPicPr preferRelativeResize="0"/>
          <p:nvPr/>
        </p:nvPicPr>
        <p:blipFill>
          <a:blip r:embed="rId3">
            <a:alphaModFix/>
          </a:blip>
          <a:stretch>
            <a:fillRect/>
          </a:stretch>
        </p:blipFill>
        <p:spPr>
          <a:xfrm>
            <a:off x="5399701" y="357700"/>
            <a:ext cx="2622700" cy="2671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1297500" y="682650"/>
            <a:ext cx="7038900" cy="50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Additional Features</a:t>
            </a:r>
            <a:endParaRPr/>
          </a:p>
        </p:txBody>
      </p:sp>
      <p:sp>
        <p:nvSpPr>
          <p:cNvPr id="167" name="Shape 167"/>
          <p:cNvSpPr txBox="1"/>
          <p:nvPr>
            <p:ph idx="1" type="body"/>
          </p:nvPr>
        </p:nvSpPr>
        <p:spPr>
          <a:xfrm>
            <a:off x="1350250" y="1376200"/>
            <a:ext cx="7626600" cy="36447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 sz="1400"/>
              <a:t>Free &amp; Open Source</a:t>
            </a:r>
            <a:endParaRPr b="1" sz="1400"/>
          </a:p>
          <a:p>
            <a:pPr indent="0" lvl="0" marL="0" rtl="0">
              <a:lnSpc>
                <a:spcPct val="200000"/>
              </a:lnSpc>
              <a:spcBef>
                <a:spcPts val="0"/>
              </a:spcBef>
              <a:spcAft>
                <a:spcPts val="0"/>
              </a:spcAft>
              <a:buNone/>
            </a:pPr>
            <a:r>
              <a:rPr b="1" lang="en" sz="1400"/>
              <a:t>	</a:t>
            </a:r>
            <a:r>
              <a:rPr lang="en" sz="1400"/>
              <a:t>Peer reviewed code, security nerds approve. </a:t>
            </a:r>
            <a:endParaRPr sz="1400"/>
          </a:p>
          <a:p>
            <a:pPr indent="0" lvl="0" marL="0" rtl="0">
              <a:lnSpc>
                <a:spcPct val="200000"/>
              </a:lnSpc>
              <a:spcBef>
                <a:spcPts val="0"/>
              </a:spcBef>
              <a:spcAft>
                <a:spcPts val="0"/>
              </a:spcAft>
              <a:buNone/>
            </a:pPr>
            <a:r>
              <a:rPr b="1" lang="en" sz="1400"/>
              <a:t>Minimal Footprint</a:t>
            </a:r>
            <a:endParaRPr b="1" sz="1400"/>
          </a:p>
          <a:p>
            <a:pPr indent="457200" lvl="0" marL="0" rtl="0">
              <a:lnSpc>
                <a:spcPct val="200000"/>
              </a:lnSpc>
              <a:spcBef>
                <a:spcPts val="0"/>
              </a:spcBef>
              <a:spcAft>
                <a:spcPts val="0"/>
              </a:spcAft>
              <a:buNone/>
            </a:pPr>
            <a:r>
              <a:rPr lang="en" sz="1400"/>
              <a:t>No bloatware, no ads, no trackers.</a:t>
            </a:r>
            <a:endParaRPr sz="1400"/>
          </a:p>
          <a:p>
            <a:pPr indent="0" lvl="0" marL="0" rtl="0">
              <a:lnSpc>
                <a:spcPct val="200000"/>
              </a:lnSpc>
              <a:spcBef>
                <a:spcPts val="0"/>
              </a:spcBef>
              <a:spcAft>
                <a:spcPts val="0"/>
              </a:spcAft>
              <a:buNone/>
            </a:pPr>
            <a:r>
              <a:rPr b="1" lang="en" sz="1400"/>
              <a:t>Incognito Mode</a:t>
            </a:r>
            <a:endParaRPr b="1" sz="1400"/>
          </a:p>
          <a:p>
            <a:pPr indent="0" lvl="0" marL="457200" rtl="0">
              <a:lnSpc>
                <a:spcPct val="200000"/>
              </a:lnSpc>
              <a:spcBef>
                <a:spcPts val="0"/>
              </a:spcBef>
              <a:spcAft>
                <a:spcPts val="0"/>
              </a:spcAft>
              <a:buNone/>
            </a:pPr>
            <a:r>
              <a:rPr lang="en" sz="1400"/>
              <a:t>Blocks screenshots and hide content when you switch between apps.</a:t>
            </a:r>
            <a:endParaRPr sz="1400"/>
          </a:p>
          <a:p>
            <a:pPr indent="0" lvl="0" marL="0" rtl="0">
              <a:lnSpc>
                <a:spcPct val="200000"/>
              </a:lnSpc>
              <a:spcBef>
                <a:spcPts val="0"/>
              </a:spcBef>
              <a:spcAft>
                <a:spcPts val="0"/>
              </a:spcAft>
              <a:buNone/>
            </a:pPr>
            <a:r>
              <a:rPr b="1" lang="en" sz="1400"/>
              <a:t>Quick Search</a:t>
            </a:r>
            <a:endParaRPr b="1" sz="1400"/>
          </a:p>
          <a:p>
            <a:pPr indent="457200" lvl="0" marL="0" rtl="0">
              <a:lnSpc>
                <a:spcPct val="200000"/>
              </a:lnSpc>
              <a:spcBef>
                <a:spcPts val="0"/>
              </a:spcBef>
              <a:spcAft>
                <a:spcPts val="0"/>
              </a:spcAft>
              <a:buNone/>
            </a:pPr>
            <a:r>
              <a:rPr lang="en" sz="1400"/>
              <a:t>Use #Hashtags, words, or phrases to find a note.</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Michael</a:t>
            </a:r>
            <a:endParaRPr/>
          </a:p>
        </p:txBody>
      </p:sp>
      <p:sp>
        <p:nvSpPr>
          <p:cNvPr id="474" name="Shape 474"/>
          <p:cNvSpPr txBox="1"/>
          <p:nvPr>
            <p:ph idx="1" type="body"/>
          </p:nvPr>
        </p:nvSpPr>
        <p:spPr>
          <a:xfrm>
            <a:off x="1297500" y="158130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rtl="0">
              <a:spcBef>
                <a:spcPts val="1600"/>
              </a:spcBef>
              <a:spcAft>
                <a:spcPts val="0"/>
              </a:spcAft>
              <a:buSzPts val="1300"/>
              <a:buChar char="●"/>
            </a:pPr>
            <a:r>
              <a:rPr lang="en"/>
              <a:t>Added default notes (Welcome, features, security/</a:t>
            </a:r>
            <a:r>
              <a:rPr lang="en"/>
              <a:t>privacy</a:t>
            </a:r>
            <a:r>
              <a:rPr lang="en"/>
              <a:t>) ( 2)</a:t>
            </a:r>
            <a:endParaRPr/>
          </a:p>
          <a:p>
            <a:pPr indent="-311150" lvl="0" marL="457200" rtl="0">
              <a:spcBef>
                <a:spcPts val="0"/>
              </a:spcBef>
              <a:spcAft>
                <a:spcPts val="0"/>
              </a:spcAft>
              <a:buSzPts val="1300"/>
              <a:buChar char="●"/>
            </a:pPr>
            <a:r>
              <a:rPr lang="en"/>
              <a:t>Added to future website (1)</a:t>
            </a:r>
            <a:endParaRPr/>
          </a:p>
          <a:p>
            <a:pPr indent="-311150" lvl="0" marL="457200" rtl="0">
              <a:spcBef>
                <a:spcPts val="0"/>
              </a:spcBef>
              <a:spcAft>
                <a:spcPts val="0"/>
              </a:spcAft>
              <a:buSzPts val="1300"/>
              <a:buChar char="●"/>
            </a:pPr>
            <a:r>
              <a:rPr lang="en"/>
              <a:t>Duplicate tags(needs to be continued) (3)</a:t>
            </a:r>
            <a:endParaRPr/>
          </a:p>
          <a:p>
            <a:pPr indent="0" lvl="0" marL="0" rtl="0">
              <a:spcBef>
                <a:spcPts val="1600"/>
              </a:spcBef>
              <a:spcAft>
                <a:spcPts val="0"/>
              </a:spcAft>
              <a:buNone/>
            </a:pPr>
            <a:r>
              <a:rPr lang="en"/>
              <a:t>This Sprint:</a:t>
            </a:r>
            <a:endParaRPr/>
          </a:p>
          <a:p>
            <a:pPr indent="-311150" lvl="0" marL="457200" rtl="0">
              <a:spcBef>
                <a:spcPts val="1600"/>
              </a:spcBef>
              <a:spcAft>
                <a:spcPts val="0"/>
              </a:spcAft>
              <a:buSzPts val="1300"/>
              <a:buChar char="●"/>
            </a:pPr>
            <a:r>
              <a:rPr lang="en"/>
              <a:t>Duplicate tags(3)</a:t>
            </a:r>
            <a:endParaRPr/>
          </a:p>
          <a:p>
            <a:pPr indent="-311150" lvl="0" marL="457200" rtl="0">
              <a:spcBef>
                <a:spcPts val="0"/>
              </a:spcBef>
              <a:spcAft>
                <a:spcPts val="0"/>
              </a:spcAft>
              <a:buSzPts val="1300"/>
              <a:buChar char="●"/>
            </a:pPr>
            <a:r>
              <a:rPr lang="en"/>
              <a:t>Improve change password interface and check for valid input(3)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Shape 479"/>
          <p:cNvSpPr txBox="1"/>
          <p:nvPr>
            <p:ph type="title"/>
          </p:nvPr>
        </p:nvSpPr>
        <p:spPr>
          <a:xfrm>
            <a:off x="1297500" y="38000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a:t>
            </a:r>
            <a:endParaRPr/>
          </a:p>
        </p:txBody>
      </p:sp>
      <p:sp>
        <p:nvSpPr>
          <p:cNvPr id="480" name="Shape 48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Worked on:</a:t>
            </a:r>
            <a:endParaRPr/>
          </a:p>
          <a:p>
            <a:pPr indent="-311150" lvl="0" marL="457200" marR="0" rtl="0" algn="l">
              <a:lnSpc>
                <a:spcPct val="115000"/>
              </a:lnSpc>
              <a:spcBef>
                <a:spcPts val="1600"/>
              </a:spcBef>
              <a:spcAft>
                <a:spcPts val="0"/>
              </a:spcAft>
              <a:buSzPts val="1300"/>
              <a:buChar char="●"/>
            </a:pPr>
            <a:r>
              <a:rPr lang="en"/>
              <a:t>SearchManager</a:t>
            </a:r>
            <a:endParaRPr/>
          </a:p>
          <a:p>
            <a:pPr indent="-298450" lvl="1" marL="914400" marR="0" rtl="0" algn="l">
              <a:lnSpc>
                <a:spcPct val="115000"/>
              </a:lnSpc>
              <a:spcBef>
                <a:spcPts val="0"/>
              </a:spcBef>
              <a:spcAft>
                <a:spcPts val="0"/>
              </a:spcAft>
              <a:buSzPts val="1100"/>
              <a:buChar char="○"/>
            </a:pPr>
            <a:r>
              <a:rPr lang="en"/>
              <a:t>As a user, I want to search for notes containing word(s) (5)</a:t>
            </a:r>
            <a:endParaRPr/>
          </a:p>
          <a:p>
            <a:pPr indent="0" lvl="0" marL="0" rtl="0">
              <a:spcBef>
                <a:spcPts val="1600"/>
              </a:spcBef>
              <a:spcAft>
                <a:spcPts val="0"/>
              </a:spcAft>
              <a:buNone/>
            </a:pPr>
            <a:r>
              <a:rPr lang="en"/>
              <a:t>This Sprint:</a:t>
            </a:r>
            <a:endParaRPr/>
          </a:p>
          <a:p>
            <a:pPr indent="-311150" lvl="0" marL="457200" marR="0" rtl="0" algn="l">
              <a:lnSpc>
                <a:spcPct val="115000"/>
              </a:lnSpc>
              <a:spcBef>
                <a:spcPts val="1600"/>
              </a:spcBef>
              <a:spcAft>
                <a:spcPts val="0"/>
              </a:spcAft>
              <a:buClr>
                <a:schemeClr val="lt1"/>
              </a:buClr>
              <a:buSzPts val="1300"/>
              <a:buFont typeface="Lato"/>
              <a:buChar char="●"/>
            </a:pPr>
            <a:r>
              <a:rPr lang="en"/>
              <a:t>SearchManager</a:t>
            </a:r>
            <a:endParaRPr/>
          </a:p>
          <a:p>
            <a:pPr indent="-298450" lvl="1" marL="914400" marR="0" rtl="0" algn="l">
              <a:lnSpc>
                <a:spcPct val="115000"/>
              </a:lnSpc>
              <a:spcBef>
                <a:spcPts val="0"/>
              </a:spcBef>
              <a:spcAft>
                <a:spcPts val="0"/>
              </a:spcAft>
              <a:buSzPts val="1100"/>
              <a:buChar char="○"/>
            </a:pPr>
            <a:r>
              <a:rPr lang="en"/>
              <a:t>I want to be able to search for notes containing a term (7)</a:t>
            </a:r>
            <a:endParaRPr/>
          </a:p>
          <a:p>
            <a:pPr indent="-298450" lvl="1" marL="914400" marR="0" rtl="0" algn="l">
              <a:lnSpc>
                <a:spcPct val="115000"/>
              </a:lnSpc>
              <a:spcBef>
                <a:spcPts val="0"/>
              </a:spcBef>
              <a:spcAft>
                <a:spcPts val="0"/>
              </a:spcAft>
              <a:buSzPts val="1100"/>
              <a:buChar char="○"/>
            </a:pPr>
            <a:r>
              <a:rPr lang="en"/>
              <a:t>I want to be able to search for notes containing two terms (3)</a:t>
            </a:r>
            <a:endParaRPr/>
          </a:p>
          <a:p>
            <a:pPr indent="0" lvl="0" marL="457200" marR="0" rtl="0" algn="l">
              <a:lnSpc>
                <a:spcPct val="115000"/>
              </a:lnSpc>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Shape 485"/>
          <p:cNvSpPr txBox="1"/>
          <p:nvPr>
            <p:ph type="title"/>
          </p:nvPr>
        </p:nvSpPr>
        <p:spPr>
          <a:xfrm>
            <a:off x="702125" y="3815225"/>
            <a:ext cx="5184000" cy="8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Incognoto</a:t>
            </a:r>
            <a:endParaRPr sz="3000"/>
          </a:p>
        </p:txBody>
      </p:sp>
      <p:sp>
        <p:nvSpPr>
          <p:cNvPr id="486" name="Shape 486"/>
          <p:cNvSpPr txBox="1"/>
          <p:nvPr>
            <p:ph type="title"/>
          </p:nvPr>
        </p:nvSpPr>
        <p:spPr>
          <a:xfrm>
            <a:off x="2106925" y="4438200"/>
            <a:ext cx="30057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Project Report 3</a:t>
            </a:r>
            <a:endParaRPr sz="2000"/>
          </a:p>
        </p:txBody>
      </p:sp>
      <p:pic>
        <p:nvPicPr>
          <p:cNvPr id="487" name="Shape 487"/>
          <p:cNvPicPr preferRelativeResize="0"/>
          <p:nvPr/>
        </p:nvPicPr>
        <p:blipFill>
          <a:blip r:embed="rId3">
            <a:alphaModFix/>
          </a:blip>
          <a:stretch>
            <a:fillRect/>
          </a:stretch>
        </p:blipFill>
        <p:spPr>
          <a:xfrm>
            <a:off x="1495000" y="396900"/>
            <a:ext cx="3510426" cy="35104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1297500" y="469950"/>
            <a:ext cx="7038900" cy="51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Incognoto?</a:t>
            </a:r>
            <a:endParaRPr/>
          </a:p>
        </p:txBody>
      </p:sp>
      <p:sp>
        <p:nvSpPr>
          <p:cNvPr id="493" name="Shape 493"/>
          <p:cNvSpPr txBox="1"/>
          <p:nvPr>
            <p:ph idx="1" type="body"/>
          </p:nvPr>
        </p:nvSpPr>
        <p:spPr>
          <a:xfrm>
            <a:off x="1373700" y="989550"/>
            <a:ext cx="7038900" cy="27045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sz="1600"/>
              <a:t>Corporations are constantly collecting your private, personal information.</a:t>
            </a:r>
            <a:endParaRPr sz="1600"/>
          </a:p>
          <a:p>
            <a:pPr indent="0" lvl="0" marL="0">
              <a:lnSpc>
                <a:spcPct val="100000"/>
              </a:lnSpc>
              <a:spcBef>
                <a:spcPts val="1200"/>
              </a:spcBef>
              <a:spcAft>
                <a:spcPts val="0"/>
              </a:spcAft>
              <a:buNone/>
            </a:pPr>
            <a:r>
              <a:rPr lang="en" sz="1600"/>
              <a:t>In fact, many companies track your behavior and collect your data as part of their business model (</a:t>
            </a:r>
            <a:r>
              <a:rPr i="1" lang="en" sz="1600"/>
              <a:t>lookin’ at you Zuck</a:t>
            </a:r>
            <a:r>
              <a:rPr lang="en" sz="1600"/>
              <a:t>). User privacy continues to be a concern and individuals do not have the right tools to take complete control of their data.</a:t>
            </a:r>
            <a:endParaRPr sz="1600"/>
          </a:p>
          <a:p>
            <a:pPr indent="0" lvl="0" marL="0" rtl="0">
              <a:lnSpc>
                <a:spcPct val="100000"/>
              </a:lnSpc>
              <a:spcBef>
                <a:spcPts val="1200"/>
              </a:spcBef>
              <a:spcAft>
                <a:spcPts val="0"/>
              </a:spcAft>
              <a:buNone/>
            </a:pPr>
            <a:r>
              <a:rPr lang="en" sz="1600"/>
              <a:t>Incognoto, the secure notes app, is the solution to this growing problem. </a:t>
            </a:r>
            <a:endParaRPr sz="1600"/>
          </a:p>
          <a:p>
            <a:pPr indent="0" lvl="0" marL="0" rtl="0">
              <a:lnSpc>
                <a:spcPct val="100000"/>
              </a:lnSpc>
              <a:spcBef>
                <a:spcPts val="1200"/>
              </a:spcBef>
              <a:spcAft>
                <a:spcPts val="1200"/>
              </a:spcAft>
              <a:buNone/>
            </a:pPr>
            <a:r>
              <a:rPr lang="en" sz="1600"/>
              <a:t>Leveraging advanced cryptographic tools and strict security policies, your ideas, thoughts, and secrets are </a:t>
            </a:r>
            <a:r>
              <a:rPr b="1" lang="en" sz="1600"/>
              <a:t>safe</a:t>
            </a:r>
            <a:r>
              <a:rPr lang="en" sz="1600"/>
              <a:t> with Incognoto.</a:t>
            </a:r>
            <a:endParaRPr sz="1600"/>
          </a:p>
        </p:txBody>
      </p:sp>
      <p:pic>
        <p:nvPicPr>
          <p:cNvPr id="494" name="Shape 494"/>
          <p:cNvPicPr preferRelativeResize="0"/>
          <p:nvPr/>
        </p:nvPicPr>
        <p:blipFill>
          <a:blip r:embed="rId3">
            <a:alphaModFix/>
          </a:blip>
          <a:stretch>
            <a:fillRect/>
          </a:stretch>
        </p:blipFill>
        <p:spPr>
          <a:xfrm>
            <a:off x="1277400" y="3694087"/>
            <a:ext cx="1871500" cy="1134175"/>
          </a:xfrm>
          <a:prstGeom prst="rect">
            <a:avLst/>
          </a:prstGeom>
          <a:noFill/>
          <a:ln>
            <a:noFill/>
          </a:ln>
        </p:spPr>
      </p:pic>
      <p:pic>
        <p:nvPicPr>
          <p:cNvPr id="495" name="Shape 495"/>
          <p:cNvPicPr preferRelativeResize="0"/>
          <p:nvPr/>
        </p:nvPicPr>
        <p:blipFill rotWithShape="1">
          <a:blip r:embed="rId4">
            <a:alphaModFix/>
          </a:blip>
          <a:srcRect b="18186" l="8504" r="6113" t="21030"/>
          <a:stretch/>
        </p:blipFill>
        <p:spPr>
          <a:xfrm>
            <a:off x="6596750" y="3804125"/>
            <a:ext cx="1871501" cy="872974"/>
          </a:xfrm>
          <a:prstGeom prst="rect">
            <a:avLst/>
          </a:prstGeom>
          <a:noFill/>
          <a:ln>
            <a:noFill/>
          </a:ln>
        </p:spPr>
      </p:pic>
      <p:pic>
        <p:nvPicPr>
          <p:cNvPr id="496" name="Shape 496"/>
          <p:cNvPicPr preferRelativeResize="0"/>
          <p:nvPr/>
        </p:nvPicPr>
        <p:blipFill>
          <a:blip r:embed="rId5">
            <a:alphaModFix/>
          </a:blip>
          <a:stretch>
            <a:fillRect/>
          </a:stretch>
        </p:blipFill>
        <p:spPr>
          <a:xfrm>
            <a:off x="3819700" y="3804125"/>
            <a:ext cx="1809406" cy="914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txBox="1"/>
          <p:nvPr>
            <p:ph type="title"/>
          </p:nvPr>
        </p:nvSpPr>
        <p:spPr>
          <a:xfrm>
            <a:off x="1297500" y="450550"/>
            <a:ext cx="74730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Cryptographic &amp; Authentication Subsystem</a:t>
            </a:r>
            <a:endParaRPr/>
          </a:p>
        </p:txBody>
      </p:sp>
      <p:sp>
        <p:nvSpPr>
          <p:cNvPr id="502" name="Shape 502"/>
          <p:cNvSpPr txBox="1"/>
          <p:nvPr>
            <p:ph idx="1" type="body"/>
          </p:nvPr>
        </p:nvSpPr>
        <p:spPr>
          <a:xfrm>
            <a:off x="1336975" y="1385350"/>
            <a:ext cx="6318300" cy="3703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Document driven NoSQL database for encrypting and decrypting  notes. Handler for data I/O that interfaces with the front end. Uses the native java.crypto and java.security  classes,  no libraries.</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b="1">
              <a:solidFill>
                <a:srgbClr val="FFFFFF"/>
              </a:solidFill>
            </a:endParaRPr>
          </a:p>
          <a:p>
            <a:pPr indent="0" lvl="0" marL="0" rtl="0">
              <a:spcBef>
                <a:spcPts val="0"/>
              </a:spcBef>
              <a:spcAft>
                <a:spcPts val="0"/>
              </a:spcAft>
              <a:buNone/>
            </a:pPr>
            <a:r>
              <a:t/>
            </a:r>
            <a:endParaRPr sz="1200">
              <a:solidFill>
                <a:srgbClr val="FFFFFF"/>
              </a:solidFill>
              <a:latin typeface="Arial"/>
              <a:ea typeface="Arial"/>
              <a:cs typeface="Arial"/>
              <a:sym typeface="Arial"/>
            </a:endParaRPr>
          </a:p>
        </p:txBody>
      </p:sp>
      <p:sp>
        <p:nvSpPr>
          <p:cNvPr id="503" name="Shape 503"/>
          <p:cNvSpPr txBox="1"/>
          <p:nvPr>
            <p:ph type="title"/>
          </p:nvPr>
        </p:nvSpPr>
        <p:spPr>
          <a:xfrm>
            <a:off x="1297500" y="907750"/>
            <a:ext cx="935100" cy="47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Collin</a:t>
            </a:r>
            <a:endParaRPr sz="1800"/>
          </a:p>
        </p:txBody>
      </p:sp>
      <p:pic>
        <p:nvPicPr>
          <p:cNvPr id="504" name="Shape 504"/>
          <p:cNvPicPr preferRelativeResize="0"/>
          <p:nvPr/>
        </p:nvPicPr>
        <p:blipFill rotWithShape="1">
          <a:blip r:embed="rId3">
            <a:alphaModFix/>
          </a:blip>
          <a:srcRect b="0" l="0" r="5114" t="0"/>
          <a:stretch/>
        </p:blipFill>
        <p:spPr>
          <a:xfrm>
            <a:off x="1763950" y="2434673"/>
            <a:ext cx="2873225" cy="2563036"/>
          </a:xfrm>
          <a:prstGeom prst="rect">
            <a:avLst/>
          </a:prstGeom>
          <a:noFill/>
          <a:ln>
            <a:noFill/>
          </a:ln>
        </p:spPr>
      </p:pic>
      <p:pic>
        <p:nvPicPr>
          <p:cNvPr id="505" name="Shape 505"/>
          <p:cNvPicPr preferRelativeResize="0"/>
          <p:nvPr/>
        </p:nvPicPr>
        <p:blipFill>
          <a:blip r:embed="rId4">
            <a:alphaModFix/>
          </a:blip>
          <a:stretch>
            <a:fillRect/>
          </a:stretch>
        </p:blipFill>
        <p:spPr>
          <a:xfrm>
            <a:off x="5356100" y="2390637"/>
            <a:ext cx="2873225" cy="2607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type="title"/>
          </p:nvPr>
        </p:nvSpPr>
        <p:spPr>
          <a:xfrm>
            <a:off x="1297500" y="679150"/>
            <a:ext cx="71964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Cryptographic &amp; Authentication Subsystem</a:t>
            </a:r>
            <a:endParaRPr sz="3000"/>
          </a:p>
        </p:txBody>
      </p:sp>
      <p:sp>
        <p:nvSpPr>
          <p:cNvPr id="511" name="Shape 511"/>
          <p:cNvSpPr txBox="1"/>
          <p:nvPr/>
        </p:nvSpPr>
        <p:spPr>
          <a:xfrm>
            <a:off x="-4350" y="2467500"/>
            <a:ext cx="6175800" cy="2136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t/>
            </a:r>
            <a:endParaRPr sz="1200">
              <a:solidFill>
                <a:schemeClr val="lt1"/>
              </a:solidFill>
              <a:latin typeface="Lato"/>
              <a:ea typeface="Lato"/>
              <a:cs typeface="Lato"/>
              <a:sym typeface="Lato"/>
            </a:endParaRPr>
          </a:p>
          <a:p>
            <a:pPr indent="457200" lvl="0" marL="0" rtl="0">
              <a:lnSpc>
                <a:spcPct val="115000"/>
              </a:lnSpc>
              <a:spcBef>
                <a:spcPts val="0"/>
              </a:spcBef>
              <a:spcAft>
                <a:spcPts val="0"/>
              </a:spcAft>
              <a:buNone/>
            </a:pPr>
            <a:r>
              <a:rPr lang="en" sz="1200">
                <a:solidFill>
                  <a:schemeClr val="lt1"/>
                </a:solidFill>
              </a:rPr>
              <a:t>As a user I want to</a:t>
            </a:r>
            <a:endParaRPr sz="1200">
              <a:solidFill>
                <a:schemeClr val="lt1"/>
              </a:solidFill>
            </a:endParaRPr>
          </a:p>
          <a:p>
            <a:pPr indent="-304800" lvl="0" marL="457200" rtl="0">
              <a:lnSpc>
                <a:spcPct val="115000"/>
              </a:lnSpc>
              <a:spcBef>
                <a:spcPts val="0"/>
              </a:spcBef>
              <a:spcAft>
                <a:spcPts val="0"/>
              </a:spcAft>
              <a:buClr>
                <a:schemeClr val="lt1"/>
              </a:buClr>
              <a:buSzPts val="1200"/>
              <a:buAutoNum type="arabicPeriod"/>
            </a:pPr>
            <a:r>
              <a:rPr lang="en" sz="1200">
                <a:solidFill>
                  <a:schemeClr val="lt1"/>
                </a:solidFill>
              </a:rPr>
              <a:t>             … have all note content encrypted (13)         - Done</a:t>
            </a:r>
            <a:endParaRPr sz="1200">
              <a:solidFill>
                <a:schemeClr val="lt1"/>
              </a:solidFill>
            </a:endParaRPr>
          </a:p>
          <a:p>
            <a:pPr indent="-304800" lvl="0" marL="457200" rtl="0">
              <a:lnSpc>
                <a:spcPct val="115000"/>
              </a:lnSpc>
              <a:spcBef>
                <a:spcPts val="0"/>
              </a:spcBef>
              <a:spcAft>
                <a:spcPts val="0"/>
              </a:spcAft>
              <a:buClr>
                <a:schemeClr val="lt1"/>
              </a:buClr>
              <a:buSzPts val="1200"/>
              <a:buAutoNum type="arabicPeriod"/>
            </a:pPr>
            <a:r>
              <a:rPr lang="en" sz="1200">
                <a:solidFill>
                  <a:schemeClr val="lt1"/>
                </a:solidFill>
              </a:rPr>
              <a:t>             … to define a master password (3)                - Done</a:t>
            </a:r>
            <a:endParaRPr sz="1200">
              <a:solidFill>
                <a:schemeClr val="lt1"/>
              </a:solidFill>
            </a:endParaRPr>
          </a:p>
          <a:p>
            <a:pPr indent="-304800" lvl="0" marL="457200" rtl="0">
              <a:lnSpc>
                <a:spcPct val="115000"/>
              </a:lnSpc>
              <a:spcBef>
                <a:spcPts val="0"/>
              </a:spcBef>
              <a:spcAft>
                <a:spcPts val="0"/>
              </a:spcAft>
              <a:buClr>
                <a:schemeClr val="lt1"/>
              </a:buClr>
              <a:buSzPts val="1200"/>
              <a:buAutoNum type="arabicPeriod"/>
            </a:pPr>
            <a:r>
              <a:rPr lang="en" sz="1200">
                <a:solidFill>
                  <a:schemeClr val="lt1"/>
                </a:solidFill>
              </a:rPr>
              <a:t>             … export my encrypted notes (7)                   - Done</a:t>
            </a:r>
            <a:endParaRPr sz="1200">
              <a:solidFill>
                <a:schemeClr val="lt1"/>
              </a:solidFill>
            </a:endParaRPr>
          </a:p>
          <a:p>
            <a:pPr indent="-304800" lvl="0" marL="457200" rtl="0">
              <a:lnSpc>
                <a:spcPct val="115000"/>
              </a:lnSpc>
              <a:spcBef>
                <a:spcPts val="0"/>
              </a:spcBef>
              <a:spcAft>
                <a:spcPts val="0"/>
              </a:spcAft>
              <a:buClr>
                <a:schemeClr val="lt1"/>
              </a:buClr>
              <a:buSzPts val="1200"/>
              <a:buAutoNum type="arabicPeriod"/>
            </a:pPr>
            <a:r>
              <a:rPr lang="en" sz="1200">
                <a:solidFill>
                  <a:schemeClr val="lt1"/>
                </a:solidFill>
              </a:rPr>
              <a:t>             … use a YubiKey NEO / NFC for auth (5)      - Done</a:t>
            </a:r>
            <a:endParaRPr sz="1200">
              <a:solidFill>
                <a:schemeClr val="lt1"/>
              </a:solidFill>
            </a:endParaRPr>
          </a:p>
          <a:p>
            <a:pPr indent="-304800" lvl="0" marL="457200" rtl="0">
              <a:lnSpc>
                <a:spcPct val="115000"/>
              </a:lnSpc>
              <a:spcBef>
                <a:spcPts val="0"/>
              </a:spcBef>
              <a:spcAft>
                <a:spcPts val="0"/>
              </a:spcAft>
              <a:buClr>
                <a:schemeClr val="lt1"/>
              </a:buClr>
              <a:buSzPts val="1200"/>
              <a:buAutoNum type="arabicPeriod"/>
            </a:pPr>
            <a:r>
              <a:rPr lang="en" sz="1200">
                <a:solidFill>
                  <a:schemeClr val="lt1"/>
                </a:solidFill>
              </a:rPr>
              <a:t>             ...  import my encrypted notes (7)                   - In Progress </a:t>
            </a:r>
            <a:endParaRPr sz="1200">
              <a:solidFill>
                <a:schemeClr val="lt1"/>
              </a:solidFill>
            </a:endParaRPr>
          </a:p>
          <a:p>
            <a:pPr indent="-304800" lvl="0" marL="457200" rtl="0">
              <a:lnSpc>
                <a:spcPct val="115000"/>
              </a:lnSpc>
              <a:spcBef>
                <a:spcPts val="0"/>
              </a:spcBef>
              <a:spcAft>
                <a:spcPts val="0"/>
              </a:spcAft>
              <a:buClr>
                <a:schemeClr val="lt1"/>
              </a:buClr>
              <a:buSzPts val="1200"/>
              <a:buAutoNum type="arabicPeriod"/>
            </a:pPr>
            <a:r>
              <a:rPr lang="en" sz="1200">
                <a:solidFill>
                  <a:schemeClr val="lt1"/>
                </a:solidFill>
              </a:rPr>
              <a:t>             … use a fingerprint to decrypt my notes (7)    - In Progress</a:t>
            </a:r>
            <a:endParaRPr sz="1200">
              <a:solidFill>
                <a:schemeClr val="lt1"/>
              </a:solidFill>
            </a:endParaRPr>
          </a:p>
        </p:txBody>
      </p:sp>
      <p:pic>
        <p:nvPicPr>
          <p:cNvPr id="512" name="Shape 512"/>
          <p:cNvPicPr preferRelativeResize="0"/>
          <p:nvPr/>
        </p:nvPicPr>
        <p:blipFill rotWithShape="1">
          <a:blip r:embed="rId3">
            <a:alphaModFix/>
          </a:blip>
          <a:srcRect b="0" l="27901" r="0" t="0"/>
          <a:stretch/>
        </p:blipFill>
        <p:spPr>
          <a:xfrm>
            <a:off x="2473747" y="1324488"/>
            <a:ext cx="4250975" cy="1219200"/>
          </a:xfrm>
          <a:prstGeom prst="rect">
            <a:avLst/>
          </a:prstGeom>
          <a:noFill/>
          <a:ln>
            <a:noFill/>
          </a:ln>
        </p:spPr>
      </p:pic>
      <p:sp>
        <p:nvSpPr>
          <p:cNvPr id="513" name="Shape 513"/>
          <p:cNvSpPr txBox="1"/>
          <p:nvPr/>
        </p:nvSpPr>
        <p:spPr>
          <a:xfrm>
            <a:off x="5297425" y="2403450"/>
            <a:ext cx="3676500" cy="2759400"/>
          </a:xfrm>
          <a:prstGeom prst="rect">
            <a:avLst/>
          </a:prstGeom>
          <a:noFill/>
          <a:ln>
            <a:noFill/>
          </a:ln>
        </p:spPr>
        <p:txBody>
          <a:bodyPr anchorCtr="0" anchor="ctr" bIns="91425" lIns="91425" spcFirstLastPara="1" rIns="91425" wrap="square" tIns="91425">
            <a:noAutofit/>
          </a:bodyPr>
          <a:lstStyle/>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Ensures </a:t>
            </a:r>
            <a:r>
              <a:rPr b="1" lang="en" sz="1200" u="sng">
                <a:solidFill>
                  <a:schemeClr val="lt1"/>
                </a:solidFill>
                <a:latin typeface="Lato"/>
                <a:ea typeface="Lato"/>
                <a:cs typeface="Lato"/>
                <a:sym typeface="Lato"/>
              </a:rPr>
              <a:t>C</a:t>
            </a:r>
            <a:r>
              <a:rPr lang="en" sz="1200">
                <a:solidFill>
                  <a:schemeClr val="lt1"/>
                </a:solidFill>
                <a:latin typeface="Lato"/>
                <a:ea typeface="Lato"/>
                <a:cs typeface="Lato"/>
                <a:sym typeface="Lato"/>
              </a:rPr>
              <a:t>onfidentiality,  </a:t>
            </a:r>
            <a:r>
              <a:rPr b="1" lang="en" sz="1200" u="sng">
                <a:solidFill>
                  <a:schemeClr val="lt1"/>
                </a:solidFill>
                <a:latin typeface="Lato"/>
                <a:ea typeface="Lato"/>
                <a:cs typeface="Lato"/>
                <a:sym typeface="Lato"/>
              </a:rPr>
              <a:t>I</a:t>
            </a:r>
            <a:r>
              <a:rPr lang="en" sz="1200">
                <a:solidFill>
                  <a:schemeClr val="lt1"/>
                </a:solidFill>
                <a:latin typeface="Lato"/>
                <a:ea typeface="Lato"/>
                <a:cs typeface="Lato"/>
                <a:sym typeface="Lato"/>
              </a:rPr>
              <a:t>ntegrity, and </a:t>
            </a:r>
            <a:r>
              <a:rPr b="1" lang="en" sz="1200" u="sng">
                <a:solidFill>
                  <a:schemeClr val="lt1"/>
                </a:solidFill>
                <a:latin typeface="Lato"/>
                <a:ea typeface="Lato"/>
                <a:cs typeface="Lato"/>
                <a:sym typeface="Lato"/>
              </a:rPr>
              <a:t>A</a:t>
            </a:r>
            <a:r>
              <a:rPr lang="en" sz="1200">
                <a:solidFill>
                  <a:schemeClr val="lt1"/>
                </a:solidFill>
                <a:latin typeface="Lato"/>
                <a:ea typeface="Lato"/>
                <a:cs typeface="Lato"/>
                <a:sym typeface="Lato"/>
              </a:rPr>
              <a:t>ccessibility of the whole system</a:t>
            </a:r>
            <a:endParaRPr sz="1200">
              <a:solidFill>
                <a:schemeClr val="lt1"/>
              </a:solidFill>
              <a:latin typeface="Lato"/>
              <a:ea typeface="Lato"/>
              <a:cs typeface="Lato"/>
              <a:sym typeface="Lato"/>
            </a:endParaRPr>
          </a:p>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Encryption validated by exporting the data file and inspecting the contents on another system.</a:t>
            </a:r>
            <a:endParaRPr sz="1200">
              <a:solidFill>
                <a:schemeClr val="lt1"/>
              </a:solidFill>
              <a:latin typeface="Lato"/>
              <a:ea typeface="Lato"/>
              <a:cs typeface="Lato"/>
              <a:sym typeface="Lato"/>
            </a:endParaRPr>
          </a:p>
          <a:p>
            <a:pPr indent="-304800" lvl="0" marL="457200" rtl="0">
              <a:lnSpc>
                <a:spcPct val="150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Training: this is a back-end component and the user will only interact with this subsystem through the import/export subsystem.</a:t>
            </a:r>
            <a:endParaRPr sz="1200">
              <a:solidFill>
                <a:schemeClr val="lt1"/>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a:t>
            </a:r>
            <a:r>
              <a:rPr lang="en" sz="3000"/>
              <a:t>Collin</a:t>
            </a:r>
            <a:endParaRPr sz="3000"/>
          </a:p>
        </p:txBody>
      </p:sp>
      <p:sp>
        <p:nvSpPr>
          <p:cNvPr id="519" name="Shape 519"/>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Researched Fingerprint scanner authentication (7) - Encountered many issues with the native Java classes since it’s not a simple implementation, it comes in contact with many of our subsystems.</a:t>
            </a:r>
            <a:endParaRPr/>
          </a:p>
          <a:p>
            <a:pPr indent="-311150" lvl="0" marL="457200" rtl="0">
              <a:spcBef>
                <a:spcPts val="0"/>
              </a:spcBef>
              <a:spcAft>
                <a:spcPts val="0"/>
              </a:spcAft>
              <a:buSzPts val="1300"/>
              <a:buChar char="●"/>
            </a:pPr>
            <a:r>
              <a:rPr lang="en"/>
              <a:t>Ability to export the encrypted notes file to the downloads folder of Android. “As a user I want to backup my notes” (7)</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Squash a couple minor bugs (1 - 2 story points each)</a:t>
            </a:r>
            <a:endParaRPr/>
          </a:p>
          <a:p>
            <a:pPr indent="-311150" lvl="0" marL="457200" rtl="0">
              <a:spcBef>
                <a:spcPts val="0"/>
              </a:spcBef>
              <a:spcAft>
                <a:spcPts val="0"/>
              </a:spcAft>
              <a:buSzPts val="1300"/>
              <a:buChar char="●"/>
            </a:pPr>
            <a:r>
              <a:rPr lang="en"/>
              <a:t>Further research of Fingerprint scanner (unknown time)</a:t>
            </a:r>
            <a:endParaRPr/>
          </a:p>
          <a:p>
            <a:pPr indent="-311150" lvl="0" marL="457200" rtl="0">
              <a:spcBef>
                <a:spcPts val="0"/>
              </a:spcBef>
              <a:spcAft>
                <a:spcPts val="0"/>
              </a:spcAft>
              <a:buSzPts val="1300"/>
              <a:buChar char="●"/>
            </a:pPr>
            <a:r>
              <a:rPr lang="en"/>
              <a:t>Preparation of Google Play Store listing (5)</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Search Subsystem</a:t>
            </a:r>
            <a:endParaRPr/>
          </a:p>
          <a:p>
            <a:pPr indent="0" lvl="0" marL="0">
              <a:spcBef>
                <a:spcPts val="0"/>
              </a:spcBef>
              <a:spcAft>
                <a:spcPts val="0"/>
              </a:spcAft>
              <a:buNone/>
            </a:pPr>
            <a:r>
              <a:rPr lang="en" sz="1800"/>
              <a:t>Luke</a:t>
            </a:r>
            <a:endParaRPr sz="1800"/>
          </a:p>
        </p:txBody>
      </p:sp>
      <p:sp>
        <p:nvSpPr>
          <p:cNvPr id="525" name="Shape 525"/>
          <p:cNvSpPr txBox="1"/>
          <p:nvPr>
            <p:ph idx="1" type="body"/>
          </p:nvPr>
        </p:nvSpPr>
        <p:spPr>
          <a:xfrm>
            <a:off x="1297500" y="118370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FFFFF"/>
                </a:solidFill>
              </a:rPr>
              <a:t>Through the main screen the user can access a search bar. This subsystem is the backend for that functionality.</a:t>
            </a:r>
            <a:endParaRPr sz="1200">
              <a:solidFill>
                <a:srgbClr val="FFFFFF"/>
              </a:solidFill>
            </a:endParaRPr>
          </a:p>
          <a:p>
            <a:pPr indent="0" lvl="0" marL="0">
              <a:spcBef>
                <a:spcPts val="1600"/>
              </a:spcBef>
              <a:spcAft>
                <a:spcPts val="0"/>
              </a:spcAft>
              <a:buNone/>
            </a:pPr>
            <a:r>
              <a:rPr lang="en" sz="1200">
                <a:solidFill>
                  <a:srgbClr val="FFFFFF"/>
                </a:solidFill>
              </a:rPr>
              <a:t>String based search system that returns notes that contain matches to the entered query. Uses java. Offers advanced operations for searching multiple terms at once.</a:t>
            </a:r>
            <a:endParaRPr sz="1200">
              <a:solidFill>
                <a:srgbClr val="FFFFFF"/>
              </a:solidFill>
            </a:endParaRPr>
          </a:p>
          <a:p>
            <a:pPr indent="-304800" lvl="0" marL="457200" rtl="0">
              <a:spcBef>
                <a:spcPts val="1600"/>
              </a:spcBef>
              <a:spcAft>
                <a:spcPts val="0"/>
              </a:spcAft>
              <a:buClr>
                <a:srgbClr val="FFFFFF"/>
              </a:buClr>
              <a:buSzPts val="1200"/>
              <a:buChar char="●"/>
            </a:pPr>
            <a:r>
              <a:rPr lang="en" sz="1200">
                <a:solidFill>
                  <a:srgbClr val="FFFFFF"/>
                </a:solidFill>
              </a:rPr>
              <a:t>And, (“[term ]+[term]”): Searches for notes containing both terms. Each term may be independent of the other in the note.</a:t>
            </a:r>
            <a:endParaRPr sz="1200">
              <a:solidFill>
                <a:srgbClr val="FFFFFF"/>
              </a:solidFill>
            </a:endParaRPr>
          </a:p>
          <a:p>
            <a:pPr indent="-304800" lvl="0" marL="457200" rtl="0">
              <a:spcBef>
                <a:spcPts val="0"/>
              </a:spcBef>
              <a:spcAft>
                <a:spcPts val="0"/>
              </a:spcAft>
              <a:buClr>
                <a:srgbClr val="FFFFFF"/>
              </a:buClr>
              <a:buSzPts val="1200"/>
              <a:buChar char="●"/>
            </a:pPr>
            <a:r>
              <a:rPr lang="en" sz="1200">
                <a:solidFill>
                  <a:srgbClr val="FFFFFF"/>
                </a:solidFill>
              </a:rPr>
              <a:t>Or, (“[term]|[term]”): Searches for notes </a:t>
            </a:r>
            <a:r>
              <a:rPr lang="en" sz="1200">
                <a:solidFill>
                  <a:srgbClr val="FFFFFF"/>
                </a:solidFill>
              </a:rPr>
              <a:t>containing</a:t>
            </a:r>
            <a:r>
              <a:rPr lang="en" sz="1200">
                <a:solidFill>
                  <a:srgbClr val="FFFFFF"/>
                </a:solidFill>
              </a:rPr>
              <a:t> either term. </a:t>
            </a:r>
            <a:endParaRPr sz="1200">
              <a:solidFill>
                <a:srgbClr val="FFFFFF"/>
              </a:solidFill>
            </a:endParaRPr>
          </a:p>
          <a:p>
            <a:pPr indent="-304800" lvl="0" marL="457200" rtl="0">
              <a:spcBef>
                <a:spcPts val="0"/>
              </a:spcBef>
              <a:spcAft>
                <a:spcPts val="0"/>
              </a:spcAft>
              <a:buClr>
                <a:srgbClr val="FFFFFF"/>
              </a:buClr>
              <a:buSzPts val="1200"/>
              <a:buChar char="●"/>
            </a:pPr>
            <a:r>
              <a:rPr lang="en" sz="1200">
                <a:solidFill>
                  <a:srgbClr val="FFFFFF"/>
                </a:solidFill>
              </a:rPr>
              <a:t>Not, (“~[term]”) : Searches for notes that do not contain a term.</a:t>
            </a:r>
            <a:endParaRPr sz="1200">
              <a:solidFill>
                <a:srgbClr val="FFFFFF"/>
              </a:solidFill>
            </a:endParaRPr>
          </a:p>
          <a:p>
            <a:pPr indent="0" lvl="0" marL="0">
              <a:spcBef>
                <a:spcPts val="1600"/>
              </a:spcBef>
              <a:spcAft>
                <a:spcPts val="0"/>
              </a:spcAft>
              <a:buNone/>
            </a:pPr>
            <a:r>
              <a:rPr lang="en" sz="1200">
                <a:solidFill>
                  <a:srgbClr val="FFFFFF"/>
                </a:solidFill>
              </a:rPr>
              <a:t>This system works in tandem with the file management subsystem. It is passed an ArrayList of notes and a query string, and returns an ArrayList of notes.</a:t>
            </a:r>
            <a:endParaRPr sz="1200">
              <a:solidFill>
                <a:srgbClr val="FFFFFF"/>
              </a:solidFill>
            </a:endParaRPr>
          </a:p>
          <a:p>
            <a:pPr indent="-304800" lvl="0" marL="457200" rtl="0">
              <a:spcBef>
                <a:spcPts val="1600"/>
              </a:spcBef>
              <a:spcAft>
                <a:spcPts val="0"/>
              </a:spcAft>
              <a:buClr>
                <a:srgbClr val="FFFFFF"/>
              </a:buClr>
              <a:buSzPts val="1200"/>
              <a:buChar char="●"/>
            </a:pPr>
            <a:r>
              <a:rPr lang="en" sz="1200">
                <a:solidFill>
                  <a:srgbClr val="FFFFFF"/>
                </a:solidFill>
                <a:latin typeface="Arial"/>
                <a:ea typeface="Arial"/>
                <a:cs typeface="Arial"/>
                <a:sym typeface="Arial"/>
              </a:rPr>
              <a:t>Story #9: I want to tag notes and group them by tag (3)</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Char char="●"/>
            </a:pPr>
            <a:r>
              <a:rPr lang="en" sz="1200">
                <a:solidFill>
                  <a:srgbClr val="FFFFFF"/>
                </a:solidFill>
                <a:latin typeface="Arial"/>
                <a:ea typeface="Arial"/>
                <a:cs typeface="Arial"/>
                <a:sym typeface="Arial"/>
              </a:rPr>
              <a:t>Story #10: I want to be able to search for notes containing term(s)(7)</a:t>
            </a:r>
            <a:endParaRPr sz="1200">
              <a:solidFill>
                <a:srgbClr val="FFFFFF"/>
              </a:solidFill>
            </a:endParaRPr>
          </a:p>
          <a:p>
            <a:pPr indent="0" lvl="0" marL="0">
              <a:spcBef>
                <a:spcPts val="1600"/>
              </a:spcBef>
              <a:spcAft>
                <a:spcPts val="1600"/>
              </a:spcAft>
              <a:buNone/>
            </a:pPr>
            <a:r>
              <a:t/>
            </a:r>
            <a:endParaRPr sz="12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Shape 5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Dictionary</a:t>
            </a:r>
            <a:endParaRPr/>
          </a:p>
        </p:txBody>
      </p:sp>
      <p:sp>
        <p:nvSpPr>
          <p:cNvPr id="531" name="Shape 531"/>
          <p:cNvSpPr txBox="1"/>
          <p:nvPr>
            <p:ph idx="1" type="body"/>
          </p:nvPr>
        </p:nvSpPr>
        <p:spPr>
          <a:xfrm>
            <a:off x="1297500" y="953400"/>
            <a:ext cx="7038900" cy="29112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ArrayList&lt;Note&gt; - noteList: Master list containing all notes that are saved in the app.</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ArrayList&lt;Note&gt; - foundNoteList: List produced at search that contains all notes that hold the searchString</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String - searchString: String that is being searched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ArrayList&lt;String&gt; searchWords - List containing the search string parsed into individual search terms</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ArrayList&lt;Integer&gt; searchOperands - List containing a list of operations corresponding to individual search terms</a:t>
            </a:r>
            <a:endParaRPr sz="1200">
              <a:solidFill>
                <a:srgbClr val="FFFFFF"/>
              </a:solidFill>
            </a:endParaRPr>
          </a:p>
        </p:txBody>
      </p:sp>
      <p:pic>
        <p:nvPicPr>
          <p:cNvPr id="532" name="Shape 532"/>
          <p:cNvPicPr preferRelativeResize="0"/>
          <p:nvPr/>
        </p:nvPicPr>
        <p:blipFill>
          <a:blip r:embed="rId3">
            <a:alphaModFix/>
          </a:blip>
          <a:stretch>
            <a:fillRect/>
          </a:stretch>
        </p:blipFill>
        <p:spPr>
          <a:xfrm>
            <a:off x="3509362" y="2868000"/>
            <a:ext cx="2125275" cy="2088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Design</a:t>
            </a:r>
            <a:endParaRPr/>
          </a:p>
        </p:txBody>
      </p:sp>
      <p:sp>
        <p:nvSpPr>
          <p:cNvPr id="538" name="Shape 5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The query string is parsed for characters that denote operators. Each operator is stored as a different value in searchOperands. The strings that exist between these operators are stored in searchTerms. Once completed, the search function performs the appropriate operation search on each corresponding term. Once there are no more terms, the search is complete.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604150" y="2270400"/>
            <a:ext cx="53919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End of Proposal</a:t>
            </a:r>
            <a:endParaRPr sz="2400"/>
          </a:p>
        </p:txBody>
      </p:sp>
      <p:sp>
        <p:nvSpPr>
          <p:cNvPr id="173" name="Shape 173"/>
          <p:cNvSpPr txBox="1"/>
          <p:nvPr>
            <p:ph idx="4294967295" type="title"/>
          </p:nvPr>
        </p:nvSpPr>
        <p:spPr>
          <a:xfrm>
            <a:off x="3883700" y="4159800"/>
            <a:ext cx="5260200" cy="60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Up Next: Roadmap &amp; Sprint Planning →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Shape 5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Search - Plan and Testing</a:t>
            </a:r>
            <a:endParaRPr/>
          </a:p>
        </p:txBody>
      </p:sp>
      <p:sp>
        <p:nvSpPr>
          <p:cNvPr id="544" name="Shape 5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1.) Populate notes with various amounts of simple strings from a predetermined set similar to {hello | world | yes | no | maybe | yay | please | work}</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2.) Test searches on various single strings.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3.) Test searches on various pairs of strings with an and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4.) Test searches on various pairs of strings with an or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5.) Test searches on various pairs of strings with a not (~) operator. Check to see all appropriate notes are returned.</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6.) Test searches with two or more operators on three or more strings. Check to see all appropriate notes are returned.</a:t>
            </a:r>
            <a:endParaRPr sz="12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Scrum Report - Luke</a:t>
            </a:r>
            <a:endParaRPr/>
          </a:p>
        </p:txBody>
      </p:sp>
      <p:sp>
        <p:nvSpPr>
          <p:cNvPr id="550" name="Shape 5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Worked on:</a:t>
            </a:r>
            <a:endParaRPr/>
          </a:p>
          <a:p>
            <a:pPr indent="-311150" lvl="0" marL="457200" rtl="0">
              <a:spcBef>
                <a:spcPts val="1600"/>
              </a:spcBef>
              <a:spcAft>
                <a:spcPts val="0"/>
              </a:spcAft>
              <a:buSzPts val="1300"/>
              <a:buChar char="●"/>
            </a:pPr>
            <a:r>
              <a:rPr lang="en"/>
              <a:t>Getting search working; ran into multiple bugs and issues.</a:t>
            </a:r>
            <a:endParaRPr/>
          </a:p>
          <a:p>
            <a:pPr indent="-311150" lvl="0" marL="457200" rtl="0">
              <a:spcBef>
                <a:spcPts val="0"/>
              </a:spcBef>
              <a:spcAft>
                <a:spcPts val="0"/>
              </a:spcAft>
              <a:buSzPts val="1300"/>
              <a:buChar char="●"/>
            </a:pPr>
            <a:r>
              <a:rPr lang="en"/>
              <a:t>Story:</a:t>
            </a:r>
            <a:endParaRPr/>
          </a:p>
          <a:p>
            <a:pPr indent="-298450" lvl="1" marL="914400" rtl="0">
              <a:spcBef>
                <a:spcPts val="0"/>
              </a:spcBef>
              <a:spcAft>
                <a:spcPts val="0"/>
              </a:spcAft>
              <a:buSzPts val="1100"/>
              <a:buChar char="○"/>
            </a:pPr>
            <a:r>
              <a:rPr lang="en" sz="1200">
                <a:solidFill>
                  <a:srgbClr val="FFFFFF"/>
                </a:solidFill>
                <a:latin typeface="Arial"/>
                <a:ea typeface="Arial"/>
                <a:cs typeface="Arial"/>
                <a:sym typeface="Arial"/>
              </a:rPr>
              <a:t>#10: I want to be able to search for notes containing term(s)(7)</a:t>
            </a:r>
            <a:endParaRPr sz="1200">
              <a:solidFill>
                <a:srgbClr val="FFFFFF"/>
              </a:solidFill>
              <a:latin typeface="Arial"/>
              <a:ea typeface="Arial"/>
              <a:cs typeface="Arial"/>
              <a:sym typeface="Arial"/>
            </a:endParaRPr>
          </a:p>
          <a:p>
            <a:pPr indent="0" lvl="0" marL="0" rtl="0">
              <a:spcBef>
                <a:spcPts val="1600"/>
              </a:spcBef>
              <a:spcAft>
                <a:spcPts val="0"/>
              </a:spcAft>
              <a:buNone/>
            </a:pPr>
            <a:r>
              <a:rPr lang="en" sz="1200">
                <a:solidFill>
                  <a:srgbClr val="FFFFFF"/>
                </a:solidFill>
                <a:latin typeface="Arial"/>
                <a:ea typeface="Arial"/>
                <a:cs typeface="Arial"/>
                <a:sym typeface="Arial"/>
              </a:rPr>
              <a:t>This Sprint:</a:t>
            </a:r>
            <a:endParaRPr sz="1200">
              <a:solidFill>
                <a:srgbClr val="FFFFFF"/>
              </a:solidFill>
              <a:latin typeface="Arial"/>
              <a:ea typeface="Arial"/>
              <a:cs typeface="Arial"/>
              <a:sym typeface="Arial"/>
            </a:endParaRPr>
          </a:p>
          <a:p>
            <a:pPr indent="-304800" lvl="0" marL="457200" rtl="0">
              <a:spcBef>
                <a:spcPts val="1600"/>
              </a:spcBef>
              <a:spcAft>
                <a:spcPts val="0"/>
              </a:spcAft>
              <a:buClr>
                <a:srgbClr val="FFFFFF"/>
              </a:buClr>
              <a:buSzPts val="1200"/>
              <a:buFont typeface="Arial"/>
              <a:buChar char="●"/>
            </a:pPr>
            <a:r>
              <a:rPr lang="en" sz="1200">
                <a:solidFill>
                  <a:srgbClr val="FFFFFF"/>
                </a:solidFill>
                <a:latin typeface="Arial"/>
                <a:ea typeface="Arial"/>
                <a:cs typeface="Arial"/>
                <a:sym typeface="Arial"/>
              </a:rPr>
              <a:t>Getting search working; learning more about Android Studio’s threading and the architecture of apps</a:t>
            </a:r>
            <a:endParaRPr sz="1200">
              <a:solidFill>
                <a:srgbClr val="FFFFFF"/>
              </a:solidFill>
              <a:latin typeface="Arial"/>
              <a:ea typeface="Arial"/>
              <a:cs typeface="Arial"/>
              <a:sym typeface="Arial"/>
            </a:endParaRPr>
          </a:p>
          <a:p>
            <a:pPr indent="-304800" lvl="0" marL="457200" rtl="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Story:</a:t>
            </a:r>
            <a:endParaRPr sz="1200">
              <a:solidFill>
                <a:srgbClr val="FFFFFF"/>
              </a:solidFill>
              <a:latin typeface="Arial"/>
              <a:ea typeface="Arial"/>
              <a:cs typeface="Arial"/>
              <a:sym typeface="Arial"/>
            </a:endParaRPr>
          </a:p>
          <a:p>
            <a:pPr indent="-304800" lvl="1" marL="914400">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#10: I want to be able to search for notes containing term(s)(7)</a:t>
            </a:r>
            <a:endParaRPr sz="1200">
              <a:solidFill>
                <a:srgbClr val="FFFFFF"/>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Shape 555"/>
          <p:cNvSpPr txBox="1"/>
          <p:nvPr>
            <p:ph type="title"/>
          </p:nvPr>
        </p:nvSpPr>
        <p:spPr>
          <a:xfrm>
            <a:off x="1297500" y="393750"/>
            <a:ext cx="7038900" cy="82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Import/Export Subsystem</a:t>
            </a:r>
            <a:endParaRPr b="1"/>
          </a:p>
          <a:p>
            <a:pPr indent="0" lvl="0" marL="0">
              <a:spcBef>
                <a:spcPts val="0"/>
              </a:spcBef>
              <a:spcAft>
                <a:spcPts val="0"/>
              </a:spcAft>
              <a:buNone/>
            </a:pPr>
            <a:r>
              <a:rPr lang="en"/>
              <a:t>Alex</a:t>
            </a:r>
            <a:endParaRPr/>
          </a:p>
        </p:txBody>
      </p:sp>
      <p:sp>
        <p:nvSpPr>
          <p:cNvPr id="556" name="Shape 556"/>
          <p:cNvSpPr txBox="1"/>
          <p:nvPr>
            <p:ph idx="1" type="body"/>
          </p:nvPr>
        </p:nvSpPr>
        <p:spPr>
          <a:xfrm>
            <a:off x="1297500" y="1222350"/>
            <a:ext cx="7038900" cy="2911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Initial Design and Model</a:t>
            </a:r>
            <a:endParaRPr b="1" sz="1500"/>
          </a:p>
          <a:p>
            <a:pPr indent="-311150" lvl="0" marL="457200" rtl="0">
              <a:lnSpc>
                <a:spcPct val="100000"/>
              </a:lnSpc>
              <a:spcBef>
                <a:spcPts val="0"/>
              </a:spcBef>
              <a:spcAft>
                <a:spcPts val="0"/>
              </a:spcAft>
              <a:buSzPts val="1300"/>
              <a:buChar char="●"/>
            </a:pPr>
            <a:r>
              <a:rPr lang="en"/>
              <a:t>Allow user to directly backup and sync their notes using a third-party cloud provider</a:t>
            </a:r>
            <a:endParaRPr/>
          </a:p>
          <a:p>
            <a:pPr indent="-311150" lvl="0" marL="457200" rtl="0">
              <a:lnSpc>
                <a:spcPct val="100000"/>
              </a:lnSpc>
              <a:spcBef>
                <a:spcPts val="0"/>
              </a:spcBef>
              <a:spcAft>
                <a:spcPts val="0"/>
              </a:spcAft>
              <a:buSzPts val="1300"/>
              <a:buChar char="●"/>
            </a:pPr>
            <a:r>
              <a:rPr lang="en"/>
              <a:t>Initially decided to support Dropbox (using the Dropbox Core API)</a:t>
            </a:r>
            <a:endParaRPr/>
          </a:p>
          <a:p>
            <a:pPr indent="-311150" lvl="0" marL="457200" rtl="0">
              <a:lnSpc>
                <a:spcPct val="100000"/>
              </a:lnSpc>
              <a:spcBef>
                <a:spcPts val="0"/>
              </a:spcBef>
              <a:spcAft>
                <a:spcPts val="0"/>
              </a:spcAft>
              <a:buSzPts val="1300"/>
              <a:buChar char="●"/>
            </a:pPr>
            <a:r>
              <a:rPr b="1" i="1" lang="en"/>
              <a:t>Pros:</a:t>
            </a:r>
            <a:endParaRPr b="1" i="1"/>
          </a:p>
          <a:p>
            <a:pPr indent="-298450" lvl="1" marL="914400" rtl="0">
              <a:lnSpc>
                <a:spcPct val="100000"/>
              </a:lnSpc>
              <a:spcBef>
                <a:spcPts val="0"/>
              </a:spcBef>
              <a:spcAft>
                <a:spcPts val="0"/>
              </a:spcAft>
              <a:buSzPts val="1100"/>
              <a:buChar char="○"/>
            </a:pPr>
            <a:r>
              <a:rPr lang="en"/>
              <a:t>Ease-of-use (one-tap and/or automated backup process)</a:t>
            </a:r>
            <a:endParaRPr/>
          </a:p>
          <a:p>
            <a:pPr indent="-298450" lvl="1" marL="914400" rtl="0">
              <a:lnSpc>
                <a:spcPct val="100000"/>
              </a:lnSpc>
              <a:spcBef>
                <a:spcPts val="0"/>
              </a:spcBef>
              <a:spcAft>
                <a:spcPts val="0"/>
              </a:spcAft>
              <a:buSzPts val="1100"/>
              <a:buChar char="○"/>
            </a:pPr>
            <a:r>
              <a:rPr lang="en"/>
              <a:t>Notes can be secured by encryption before sending to third-party</a:t>
            </a:r>
            <a:endParaRPr/>
          </a:p>
          <a:p>
            <a:pPr indent="-311150" lvl="0" marL="457200" rtl="0">
              <a:lnSpc>
                <a:spcPct val="100000"/>
              </a:lnSpc>
              <a:spcBef>
                <a:spcPts val="0"/>
              </a:spcBef>
              <a:spcAft>
                <a:spcPts val="0"/>
              </a:spcAft>
              <a:buSzPts val="1300"/>
              <a:buChar char="●"/>
            </a:pPr>
            <a:r>
              <a:rPr b="1" i="1" lang="en"/>
              <a:t>Cons:</a:t>
            </a:r>
            <a:endParaRPr b="1" i="1"/>
          </a:p>
          <a:p>
            <a:pPr indent="-298450" lvl="1" marL="914400" rtl="0">
              <a:lnSpc>
                <a:spcPct val="100000"/>
              </a:lnSpc>
              <a:spcBef>
                <a:spcPts val="0"/>
              </a:spcBef>
              <a:spcAft>
                <a:spcPts val="0"/>
              </a:spcAft>
              <a:buSzPts val="1100"/>
              <a:buChar char="○"/>
            </a:pPr>
            <a:r>
              <a:rPr lang="en"/>
              <a:t>Security risks by using an outside API</a:t>
            </a:r>
            <a:endParaRPr/>
          </a:p>
          <a:p>
            <a:pPr indent="-298450" lvl="1" marL="914400" rtl="0">
              <a:lnSpc>
                <a:spcPct val="100000"/>
              </a:lnSpc>
              <a:spcBef>
                <a:spcPts val="0"/>
              </a:spcBef>
              <a:spcAft>
                <a:spcPts val="0"/>
              </a:spcAft>
              <a:buSzPts val="1100"/>
              <a:buChar char="○"/>
            </a:pPr>
            <a:r>
              <a:rPr lang="en"/>
              <a:t>Reduces transparency and auditability of our app</a:t>
            </a:r>
            <a:endParaRPr/>
          </a:p>
          <a:p>
            <a:pPr indent="0" lvl="0" marL="0">
              <a:lnSpc>
                <a:spcPct val="100000"/>
              </a:lnSpc>
              <a:spcBef>
                <a:spcPts val="0"/>
              </a:spcBef>
              <a:spcAft>
                <a:spcPts val="0"/>
              </a:spcAft>
              <a:buNone/>
            </a:pPr>
            <a:r>
              <a:t/>
            </a:r>
            <a:endParaRPr/>
          </a:p>
        </p:txBody>
      </p:sp>
      <p:pic>
        <p:nvPicPr>
          <p:cNvPr id="557" name="Shape 557"/>
          <p:cNvPicPr preferRelativeResize="0"/>
          <p:nvPr/>
        </p:nvPicPr>
        <p:blipFill>
          <a:blip r:embed="rId3">
            <a:alphaModFix/>
          </a:blip>
          <a:stretch>
            <a:fillRect/>
          </a:stretch>
        </p:blipFill>
        <p:spPr>
          <a:xfrm>
            <a:off x="1827075" y="3082100"/>
            <a:ext cx="5142576" cy="19340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ph type="title"/>
          </p:nvPr>
        </p:nvSpPr>
        <p:spPr>
          <a:xfrm>
            <a:off x="1297500" y="393750"/>
            <a:ext cx="7038900" cy="53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Import/Export Subsystem, </a:t>
            </a:r>
            <a:r>
              <a:rPr i="1" lang="en"/>
              <a:t>continued</a:t>
            </a:r>
            <a:endParaRPr i="1"/>
          </a:p>
        </p:txBody>
      </p:sp>
      <p:sp>
        <p:nvSpPr>
          <p:cNvPr id="563" name="Shape 563"/>
          <p:cNvSpPr txBox="1"/>
          <p:nvPr>
            <p:ph idx="1" type="body"/>
          </p:nvPr>
        </p:nvSpPr>
        <p:spPr>
          <a:xfrm>
            <a:off x="1297500" y="973250"/>
            <a:ext cx="7038900" cy="3336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Data Dictionary</a:t>
            </a:r>
            <a:endParaRPr b="1" sz="1500"/>
          </a:p>
          <a:p>
            <a:pPr indent="-311150" lvl="0" marL="457200" rtl="0">
              <a:lnSpc>
                <a:spcPct val="100000"/>
              </a:lnSpc>
              <a:spcBef>
                <a:spcPts val="0"/>
              </a:spcBef>
              <a:spcAft>
                <a:spcPts val="0"/>
              </a:spcAft>
              <a:buSzPts val="1300"/>
              <a:buChar char="●"/>
            </a:pPr>
            <a:r>
              <a:rPr lang="en"/>
              <a:t>Single encrypted file stores all Note objects</a:t>
            </a:r>
            <a:endParaRPr/>
          </a:p>
          <a:p>
            <a:pPr indent="-311150" lvl="0" marL="457200" rtl="0">
              <a:lnSpc>
                <a:spcPct val="100000"/>
              </a:lnSpc>
              <a:spcBef>
                <a:spcPts val="0"/>
              </a:spcBef>
              <a:spcAft>
                <a:spcPts val="0"/>
              </a:spcAft>
              <a:buSzPts val="1300"/>
              <a:buChar char="●"/>
            </a:pPr>
            <a:r>
              <a:rPr lang="en"/>
              <a:t>Each note object is separated with a delimiter “\n---\n”</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b="1" lang="en" sz="1500"/>
              <a:t>Refinements</a:t>
            </a:r>
            <a:endParaRPr b="1" sz="1500"/>
          </a:p>
          <a:p>
            <a:pPr indent="-311150" lvl="0" marL="457200" rtl="0">
              <a:lnSpc>
                <a:spcPct val="100000"/>
              </a:lnSpc>
              <a:spcBef>
                <a:spcPts val="0"/>
              </a:spcBef>
              <a:spcAft>
                <a:spcPts val="0"/>
              </a:spcAft>
              <a:buSzPts val="1300"/>
              <a:buChar char="●"/>
            </a:pPr>
            <a:r>
              <a:rPr lang="en"/>
              <a:t>Decided not to connect any external APIs to our app</a:t>
            </a:r>
            <a:endParaRPr/>
          </a:p>
          <a:p>
            <a:pPr indent="-298450" lvl="1" marL="914400" rtl="0">
              <a:lnSpc>
                <a:spcPct val="100000"/>
              </a:lnSpc>
              <a:spcBef>
                <a:spcPts val="0"/>
              </a:spcBef>
              <a:spcAft>
                <a:spcPts val="0"/>
              </a:spcAft>
              <a:buSzPts val="1100"/>
              <a:buChar char="○"/>
            </a:pPr>
            <a:r>
              <a:rPr lang="en"/>
              <a:t>Security concerns regarding external services, especially those that handle user data</a:t>
            </a:r>
            <a:endParaRPr/>
          </a:p>
          <a:p>
            <a:pPr indent="-298450" lvl="1" marL="914400" rtl="0">
              <a:lnSpc>
                <a:spcPct val="100000"/>
              </a:lnSpc>
              <a:spcBef>
                <a:spcPts val="0"/>
              </a:spcBef>
              <a:spcAft>
                <a:spcPts val="0"/>
              </a:spcAft>
              <a:buSzPts val="1100"/>
              <a:buChar char="○"/>
            </a:pPr>
            <a:r>
              <a:rPr lang="en"/>
              <a:t>We’re making this app for paranoid users, so we will be paranoid developers!</a:t>
            </a:r>
            <a:endParaRPr/>
          </a:p>
          <a:p>
            <a:pPr indent="-311150" lvl="0" marL="457200" rtl="0">
              <a:lnSpc>
                <a:spcPct val="100000"/>
              </a:lnSpc>
              <a:spcBef>
                <a:spcPts val="0"/>
              </a:spcBef>
              <a:spcAft>
                <a:spcPts val="0"/>
              </a:spcAft>
              <a:buSzPts val="1300"/>
              <a:buChar char="●"/>
            </a:pPr>
            <a:r>
              <a:rPr lang="en"/>
              <a:t>Notes are encrypted and exported to ‘Downloads’ folder (local storage)</a:t>
            </a:r>
            <a:endParaRPr/>
          </a:p>
          <a:p>
            <a:pPr indent="-311150" lvl="0" marL="457200" rtl="0">
              <a:lnSpc>
                <a:spcPct val="100000"/>
              </a:lnSpc>
              <a:spcBef>
                <a:spcPts val="0"/>
              </a:spcBef>
              <a:spcAft>
                <a:spcPts val="0"/>
              </a:spcAft>
              <a:buSzPts val="1300"/>
              <a:buChar char="●"/>
            </a:pPr>
            <a:r>
              <a:rPr lang="en"/>
              <a:t>User can then go into file explorer and use Dropbox (or similar app) to import the file</a:t>
            </a:r>
            <a:endParaRPr/>
          </a:p>
          <a:p>
            <a:pPr indent="-311150" lvl="0" marL="457200" rtl="0">
              <a:lnSpc>
                <a:spcPct val="100000"/>
              </a:lnSpc>
              <a:spcBef>
                <a:spcPts val="0"/>
              </a:spcBef>
              <a:spcAft>
                <a:spcPts val="0"/>
              </a:spcAft>
              <a:buSzPts val="1300"/>
              <a:buChar char="●"/>
            </a:pPr>
            <a:r>
              <a:rPr b="1" i="1" lang="en"/>
              <a:t>Pros</a:t>
            </a:r>
            <a:r>
              <a:rPr lang="en"/>
              <a:t>:</a:t>
            </a:r>
            <a:endParaRPr/>
          </a:p>
          <a:p>
            <a:pPr indent="-298450" lvl="1" marL="914400" rtl="0">
              <a:lnSpc>
                <a:spcPct val="100000"/>
              </a:lnSpc>
              <a:spcBef>
                <a:spcPts val="0"/>
              </a:spcBef>
              <a:spcAft>
                <a:spcPts val="0"/>
              </a:spcAft>
              <a:buSzPts val="1100"/>
              <a:buChar char="○"/>
            </a:pPr>
            <a:r>
              <a:rPr lang="en"/>
              <a:t>Increased security</a:t>
            </a:r>
            <a:endParaRPr/>
          </a:p>
          <a:p>
            <a:pPr indent="-298450" lvl="1" marL="914400" rtl="0">
              <a:lnSpc>
                <a:spcPct val="100000"/>
              </a:lnSpc>
              <a:spcBef>
                <a:spcPts val="0"/>
              </a:spcBef>
              <a:spcAft>
                <a:spcPts val="0"/>
              </a:spcAft>
              <a:buSzPts val="1100"/>
              <a:buChar char="○"/>
            </a:pPr>
            <a:r>
              <a:rPr lang="en"/>
              <a:t>Significantly reduced app size</a:t>
            </a:r>
            <a:endParaRPr/>
          </a:p>
          <a:p>
            <a:pPr indent="-311150" lvl="0" marL="457200" rtl="0">
              <a:lnSpc>
                <a:spcPct val="100000"/>
              </a:lnSpc>
              <a:spcBef>
                <a:spcPts val="0"/>
              </a:spcBef>
              <a:spcAft>
                <a:spcPts val="0"/>
              </a:spcAft>
              <a:buSzPts val="1300"/>
              <a:buChar char="●"/>
            </a:pPr>
            <a:r>
              <a:rPr b="1" i="1" lang="en"/>
              <a:t>Cons</a:t>
            </a:r>
            <a:r>
              <a:rPr lang="en"/>
              <a:t>:</a:t>
            </a:r>
            <a:endParaRPr/>
          </a:p>
          <a:p>
            <a:pPr indent="-298450" lvl="1" marL="914400">
              <a:lnSpc>
                <a:spcPct val="100000"/>
              </a:lnSpc>
              <a:spcBef>
                <a:spcPts val="0"/>
              </a:spcBef>
              <a:spcAft>
                <a:spcPts val="0"/>
              </a:spcAft>
              <a:buSzPts val="1100"/>
              <a:buChar char="○"/>
            </a:pPr>
            <a:r>
              <a:rPr lang="en"/>
              <a:t>More complicated backup process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Shape 568"/>
          <p:cNvSpPr txBox="1"/>
          <p:nvPr>
            <p:ph type="title"/>
          </p:nvPr>
        </p:nvSpPr>
        <p:spPr>
          <a:xfrm>
            <a:off x="1297500" y="393750"/>
            <a:ext cx="7038900" cy="589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Import/Export Subsystem, </a:t>
            </a:r>
            <a:r>
              <a:rPr i="1" lang="en"/>
              <a:t>continued</a:t>
            </a:r>
            <a:endParaRPr i="1"/>
          </a:p>
        </p:txBody>
      </p:sp>
      <p:sp>
        <p:nvSpPr>
          <p:cNvPr id="569" name="Shape 569"/>
          <p:cNvSpPr txBox="1"/>
          <p:nvPr>
            <p:ph idx="1" type="body"/>
          </p:nvPr>
        </p:nvSpPr>
        <p:spPr>
          <a:xfrm>
            <a:off x="1297500" y="9832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1500"/>
              <a:t>Final Design and Model</a:t>
            </a:r>
            <a:endParaRPr b="1" sz="1500"/>
          </a:p>
        </p:txBody>
      </p:sp>
      <p:pic>
        <p:nvPicPr>
          <p:cNvPr id="570" name="Shape 570"/>
          <p:cNvPicPr preferRelativeResize="0"/>
          <p:nvPr/>
        </p:nvPicPr>
        <p:blipFill>
          <a:blip r:embed="rId3">
            <a:alphaModFix/>
          </a:blip>
          <a:stretch>
            <a:fillRect/>
          </a:stretch>
        </p:blipFill>
        <p:spPr>
          <a:xfrm>
            <a:off x="2415913" y="1375200"/>
            <a:ext cx="4312176" cy="36274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Shape 575"/>
          <p:cNvSpPr txBox="1"/>
          <p:nvPr>
            <p:ph type="title"/>
          </p:nvPr>
        </p:nvSpPr>
        <p:spPr>
          <a:xfrm>
            <a:off x="1297500" y="393750"/>
            <a:ext cx="7038900" cy="50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Import/Export Subsystem, </a:t>
            </a:r>
            <a:r>
              <a:rPr i="1" lang="en"/>
              <a:t>continued</a:t>
            </a:r>
            <a:endParaRPr i="1"/>
          </a:p>
        </p:txBody>
      </p:sp>
      <p:sp>
        <p:nvSpPr>
          <p:cNvPr id="576" name="Shape 576"/>
          <p:cNvSpPr txBox="1"/>
          <p:nvPr>
            <p:ph idx="1" type="body"/>
          </p:nvPr>
        </p:nvSpPr>
        <p:spPr>
          <a:xfrm>
            <a:off x="1297500" y="1050125"/>
            <a:ext cx="7038900" cy="3269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Coding</a:t>
            </a:r>
            <a:endParaRPr b="1" sz="1500"/>
          </a:p>
          <a:p>
            <a:pPr indent="-311150" lvl="0" marL="457200" rtl="0">
              <a:lnSpc>
                <a:spcPct val="100000"/>
              </a:lnSpc>
              <a:spcBef>
                <a:spcPts val="0"/>
              </a:spcBef>
              <a:spcAft>
                <a:spcPts val="0"/>
              </a:spcAft>
              <a:buSzPts val="1300"/>
              <a:buChar char="●"/>
            </a:pPr>
            <a:r>
              <a:rPr lang="en"/>
              <a:t>OOP approach using the Android API</a:t>
            </a:r>
            <a:endParaRPr/>
          </a:p>
          <a:p>
            <a:pPr indent="-311150" lvl="0" marL="457200" rtl="0">
              <a:lnSpc>
                <a:spcPct val="100000"/>
              </a:lnSpc>
              <a:spcBef>
                <a:spcPts val="0"/>
              </a:spcBef>
              <a:spcAft>
                <a:spcPts val="0"/>
              </a:spcAft>
              <a:buSzPts val="1300"/>
              <a:buChar char="●"/>
            </a:pPr>
            <a:r>
              <a:rPr lang="en"/>
              <a:t>Android Share Intent allows us to export note files to local file system</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rPr b="1" lang="en" sz="1500"/>
              <a:t>Testing</a:t>
            </a:r>
            <a:endParaRPr b="1" sz="1500"/>
          </a:p>
          <a:p>
            <a:pPr indent="-311150" lvl="0" marL="457200" rtl="0">
              <a:lnSpc>
                <a:spcPct val="100000"/>
              </a:lnSpc>
              <a:spcBef>
                <a:spcPts val="0"/>
              </a:spcBef>
              <a:spcAft>
                <a:spcPts val="0"/>
              </a:spcAft>
              <a:buSzPts val="1300"/>
              <a:buChar char="●"/>
            </a:pPr>
            <a:r>
              <a:rPr lang="en"/>
              <a:t>Test environment must have both Incognoto and a cloud app installed/configured</a:t>
            </a:r>
            <a:endParaRPr/>
          </a:p>
          <a:p>
            <a:pPr indent="-298450" lvl="1" marL="914400" rtl="0">
              <a:lnSpc>
                <a:spcPct val="100000"/>
              </a:lnSpc>
              <a:spcBef>
                <a:spcPts val="0"/>
              </a:spcBef>
              <a:spcAft>
                <a:spcPts val="0"/>
              </a:spcAft>
              <a:buSzPts val="1100"/>
              <a:buChar char="○"/>
            </a:pPr>
            <a:r>
              <a:rPr lang="en"/>
              <a:t>For this reason, the Android Emulator will not work because installing persistent apps to Virtual Device Images is too complicated</a:t>
            </a:r>
            <a:endParaRPr/>
          </a:p>
          <a:p>
            <a:pPr indent="-311150" lvl="0" marL="457200" rtl="0">
              <a:lnSpc>
                <a:spcPct val="100000"/>
              </a:lnSpc>
              <a:spcBef>
                <a:spcPts val="0"/>
              </a:spcBef>
              <a:spcAft>
                <a:spcPts val="0"/>
              </a:spcAft>
              <a:buSzPts val="1300"/>
              <a:buChar char="●"/>
            </a:pPr>
            <a:r>
              <a:rPr lang="en"/>
              <a:t>Instead, testing will be on a physical device</a:t>
            </a:r>
            <a:endParaRPr/>
          </a:p>
          <a:p>
            <a:pPr indent="0" lvl="0" marL="0" rtl="0">
              <a:lnSpc>
                <a:spcPct val="100000"/>
              </a:lnSpc>
              <a:spcBef>
                <a:spcPts val="0"/>
              </a:spcBef>
              <a:spcAft>
                <a:spcPts val="0"/>
              </a:spcAft>
              <a:buNone/>
            </a:pPr>
            <a:r>
              <a:t/>
            </a:r>
            <a:endParaRPr/>
          </a:p>
          <a:p>
            <a:pPr indent="-311150" lvl="0" marL="457200" rtl="0">
              <a:lnSpc>
                <a:spcPct val="100000"/>
              </a:lnSpc>
              <a:spcBef>
                <a:spcPts val="0"/>
              </a:spcBef>
              <a:spcAft>
                <a:spcPts val="0"/>
              </a:spcAft>
              <a:buSzPts val="1300"/>
              <a:buChar char="●"/>
            </a:pPr>
            <a:r>
              <a:rPr lang="en"/>
              <a:t>Test Environment:</a:t>
            </a:r>
            <a:endParaRPr/>
          </a:p>
          <a:p>
            <a:pPr indent="-298450" lvl="1" marL="914400" rtl="0">
              <a:lnSpc>
                <a:spcPct val="100000"/>
              </a:lnSpc>
              <a:spcBef>
                <a:spcPts val="0"/>
              </a:spcBef>
              <a:spcAft>
                <a:spcPts val="0"/>
              </a:spcAft>
              <a:buSzPts val="1100"/>
              <a:buChar char="○"/>
            </a:pPr>
            <a:r>
              <a:rPr lang="en"/>
              <a:t>Nexus 7 (2013)</a:t>
            </a:r>
            <a:endParaRPr/>
          </a:p>
          <a:p>
            <a:pPr indent="-298450" lvl="1" marL="914400" rtl="0">
              <a:lnSpc>
                <a:spcPct val="100000"/>
              </a:lnSpc>
              <a:spcBef>
                <a:spcPts val="0"/>
              </a:spcBef>
              <a:spcAft>
                <a:spcPts val="0"/>
              </a:spcAft>
              <a:buSzPts val="1100"/>
              <a:buChar char="○"/>
            </a:pPr>
            <a:r>
              <a:rPr lang="en"/>
              <a:t>Android 6.0.1 Marshmallow</a:t>
            </a:r>
            <a:endParaRPr/>
          </a:p>
          <a:p>
            <a:pPr indent="-298450" lvl="1" marL="914400" rtl="0">
              <a:lnSpc>
                <a:spcPct val="100000"/>
              </a:lnSpc>
              <a:spcBef>
                <a:spcPts val="0"/>
              </a:spcBef>
              <a:spcAft>
                <a:spcPts val="0"/>
              </a:spcAft>
              <a:buSzPts val="1100"/>
              <a:buChar char="○"/>
            </a:pPr>
            <a:r>
              <a:rPr lang="en"/>
              <a:t>Incognoto </a:t>
            </a:r>
            <a:endParaRPr/>
          </a:p>
          <a:p>
            <a:pPr indent="-298450" lvl="1" marL="914400" rtl="0">
              <a:lnSpc>
                <a:spcPct val="100000"/>
              </a:lnSpc>
              <a:spcBef>
                <a:spcPts val="0"/>
              </a:spcBef>
              <a:spcAft>
                <a:spcPts val="0"/>
              </a:spcAft>
              <a:buSzPts val="1100"/>
              <a:buChar char="○"/>
            </a:pPr>
            <a:r>
              <a:rPr lang="en"/>
              <a:t>Dropbox for Android </a:t>
            </a:r>
            <a:endParaRPr/>
          </a:p>
          <a:p>
            <a:pPr indent="-298450" lvl="1" marL="914400" rtl="0">
              <a:lnSpc>
                <a:spcPct val="100000"/>
              </a:lnSpc>
              <a:spcBef>
                <a:spcPts val="0"/>
              </a:spcBef>
              <a:spcAft>
                <a:spcPts val="0"/>
              </a:spcAft>
              <a:buSzPts val="1100"/>
              <a:buChar char="○"/>
            </a:pPr>
            <a:r>
              <a:rPr lang="en"/>
              <a:t>Google Drive for Android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1297500" y="393750"/>
            <a:ext cx="7038900" cy="50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Import/Export Subsystem, </a:t>
            </a:r>
            <a:r>
              <a:rPr i="1" lang="en"/>
              <a:t>continued</a:t>
            </a:r>
            <a:endParaRPr i="1"/>
          </a:p>
        </p:txBody>
      </p:sp>
      <p:sp>
        <p:nvSpPr>
          <p:cNvPr id="582" name="Shape 582"/>
          <p:cNvSpPr txBox="1"/>
          <p:nvPr>
            <p:ph idx="1" type="body"/>
          </p:nvPr>
        </p:nvSpPr>
        <p:spPr>
          <a:xfrm>
            <a:off x="1297500" y="1126600"/>
            <a:ext cx="7038900" cy="3355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500"/>
              <a:t>Testing, </a:t>
            </a:r>
            <a:r>
              <a:rPr b="1" i="1" lang="en" sz="1500"/>
              <a:t>continued</a:t>
            </a:r>
            <a:endParaRPr b="1" i="1" sz="1500"/>
          </a:p>
          <a:p>
            <a:pPr indent="-311150" lvl="0" marL="457200" rtl="0">
              <a:lnSpc>
                <a:spcPct val="100000"/>
              </a:lnSpc>
              <a:spcBef>
                <a:spcPts val="0"/>
              </a:spcBef>
              <a:spcAft>
                <a:spcPts val="0"/>
              </a:spcAft>
              <a:buSzPts val="1300"/>
              <a:buChar char="●"/>
            </a:pPr>
            <a:r>
              <a:rPr lang="en"/>
              <a:t>Testing Flow:</a:t>
            </a:r>
            <a:endParaRPr/>
          </a:p>
          <a:p>
            <a:pPr indent="-311150" lvl="1" marL="914400" rtl="0">
              <a:lnSpc>
                <a:spcPct val="100000"/>
              </a:lnSpc>
              <a:spcBef>
                <a:spcPts val="0"/>
              </a:spcBef>
              <a:spcAft>
                <a:spcPts val="0"/>
              </a:spcAft>
              <a:buSzPts val="1300"/>
              <a:buChar char="○"/>
            </a:pPr>
            <a:r>
              <a:rPr lang="en" sz="1300"/>
              <a:t>Create notes on device</a:t>
            </a:r>
            <a:endParaRPr sz="1300"/>
          </a:p>
          <a:p>
            <a:pPr indent="-311150" lvl="1" marL="914400" rtl="0">
              <a:lnSpc>
                <a:spcPct val="100000"/>
              </a:lnSpc>
              <a:spcBef>
                <a:spcPts val="0"/>
              </a:spcBef>
              <a:spcAft>
                <a:spcPts val="0"/>
              </a:spcAft>
              <a:buSzPts val="1300"/>
              <a:buChar char="○"/>
            </a:pPr>
            <a:r>
              <a:rPr lang="en" sz="1300"/>
              <a:t>Backup notes to Downloads folder (using ‘Backup’ button in app)</a:t>
            </a:r>
            <a:endParaRPr sz="1300"/>
          </a:p>
          <a:p>
            <a:pPr indent="-311150" lvl="1" marL="914400" rtl="0">
              <a:lnSpc>
                <a:spcPct val="100000"/>
              </a:lnSpc>
              <a:spcBef>
                <a:spcPts val="0"/>
              </a:spcBef>
              <a:spcAft>
                <a:spcPts val="0"/>
              </a:spcAft>
              <a:buSzPts val="1300"/>
              <a:buChar char="○"/>
            </a:pPr>
            <a:r>
              <a:rPr lang="en" sz="1300"/>
              <a:t>Export to PC to verify decryption from command line</a:t>
            </a:r>
            <a:endParaRPr sz="1300"/>
          </a:p>
          <a:p>
            <a:pPr indent="-311150" lvl="1" marL="914400" rtl="0">
              <a:lnSpc>
                <a:spcPct val="100000"/>
              </a:lnSpc>
              <a:spcBef>
                <a:spcPts val="0"/>
              </a:spcBef>
              <a:spcAft>
                <a:spcPts val="0"/>
              </a:spcAft>
              <a:buSzPts val="1300"/>
              <a:buChar char="○"/>
            </a:pPr>
            <a:r>
              <a:rPr lang="en" sz="1300"/>
              <a:t>Use Dropbox Share Intent to import file into Dropbox</a:t>
            </a:r>
            <a:endParaRPr sz="1300"/>
          </a:p>
          <a:p>
            <a:pPr indent="-311150" lvl="2" marL="1371600" rtl="0">
              <a:lnSpc>
                <a:spcPct val="100000"/>
              </a:lnSpc>
              <a:spcBef>
                <a:spcPts val="0"/>
              </a:spcBef>
              <a:spcAft>
                <a:spcPts val="0"/>
              </a:spcAft>
              <a:buSzPts val="1300"/>
              <a:buChar char="■"/>
            </a:pPr>
            <a:r>
              <a:rPr lang="en" sz="1300"/>
              <a:t>Test Google Drive and/or other cloud apps (</a:t>
            </a:r>
            <a:r>
              <a:rPr i="1" lang="en" sz="1300"/>
              <a:t>optional</a:t>
            </a:r>
            <a:r>
              <a:rPr lang="en" sz="1300"/>
              <a:t>)</a:t>
            </a:r>
            <a:endParaRPr sz="1300"/>
          </a:p>
          <a:p>
            <a:pPr indent="-311150" lvl="1" marL="914400" rtl="0">
              <a:lnSpc>
                <a:spcPct val="100000"/>
              </a:lnSpc>
              <a:spcBef>
                <a:spcPts val="0"/>
              </a:spcBef>
              <a:spcAft>
                <a:spcPts val="0"/>
              </a:spcAft>
              <a:buSzPts val="1300"/>
              <a:buChar char="○"/>
            </a:pPr>
            <a:r>
              <a:rPr lang="en" sz="1300"/>
              <a:t>Import encrypted notes back into Incognoto</a:t>
            </a:r>
            <a:endParaRPr sz="1300"/>
          </a:p>
          <a:p>
            <a:pPr indent="-311150" lvl="1" marL="914400" rtl="0">
              <a:lnSpc>
                <a:spcPct val="100000"/>
              </a:lnSpc>
              <a:spcBef>
                <a:spcPts val="0"/>
              </a:spcBef>
              <a:spcAft>
                <a:spcPts val="0"/>
              </a:spcAft>
              <a:buSzPts val="1300"/>
              <a:buChar char="○"/>
            </a:pPr>
            <a:r>
              <a:rPr lang="en" sz="1300"/>
              <a:t>Verify note content on device, PC, and Dropbox</a:t>
            </a:r>
            <a:endParaRPr sz="1300"/>
          </a:p>
          <a:p>
            <a:pPr indent="-311150" lvl="1" marL="914400" rtl="0">
              <a:lnSpc>
                <a:spcPct val="100000"/>
              </a:lnSpc>
              <a:spcBef>
                <a:spcPts val="0"/>
              </a:spcBef>
              <a:spcAft>
                <a:spcPts val="0"/>
              </a:spcAft>
              <a:buSzPts val="1300"/>
              <a:buChar char="○"/>
            </a:pPr>
            <a:r>
              <a:rPr lang="en" sz="1300"/>
              <a:t>Run negative tests (e.g. backing up when no notes exist  / with no cloud app installed)</a:t>
            </a:r>
            <a:endParaRPr sz="1300"/>
          </a:p>
          <a:p>
            <a:pPr indent="-311150" lvl="1" marL="914400" rtl="0">
              <a:lnSpc>
                <a:spcPct val="100000"/>
              </a:lnSpc>
              <a:spcBef>
                <a:spcPts val="0"/>
              </a:spcBef>
              <a:spcAft>
                <a:spcPts val="0"/>
              </a:spcAft>
              <a:buSzPts val="1300"/>
              <a:buChar char="○"/>
            </a:pPr>
            <a:r>
              <a:rPr lang="en" sz="1300"/>
              <a:t>Run extreme tests (e.g. backing up a very high number of notes)</a:t>
            </a:r>
            <a:endParaRPr sz="1300"/>
          </a:p>
          <a:p>
            <a:pPr indent="0" lvl="0" marL="457200" rtl="0">
              <a:lnSpc>
                <a:spcPct val="100000"/>
              </a:lnSpc>
              <a:spcBef>
                <a:spcPts val="0"/>
              </a:spcBef>
              <a:spcAft>
                <a:spcPts val="0"/>
              </a:spcAft>
              <a:buNone/>
            </a:pPr>
            <a:r>
              <a:t/>
            </a:r>
            <a:endParaRPr sz="1300"/>
          </a:p>
          <a:p>
            <a:pPr indent="0" lvl="0" marL="0" rtl="0">
              <a:lnSpc>
                <a:spcPct val="100000"/>
              </a:lnSpc>
              <a:spcBef>
                <a:spcPts val="0"/>
              </a:spcBef>
              <a:spcAft>
                <a:spcPts val="0"/>
              </a:spcAft>
              <a:buNone/>
            </a:pPr>
            <a:r>
              <a:rPr b="1" lang="en" sz="1500"/>
              <a:t>Contributors</a:t>
            </a:r>
            <a:endParaRPr b="1" sz="1500"/>
          </a:p>
          <a:p>
            <a:pPr indent="-311150" lvl="0" marL="457200" rtl="0">
              <a:lnSpc>
                <a:spcPct val="100000"/>
              </a:lnSpc>
              <a:spcBef>
                <a:spcPts val="0"/>
              </a:spcBef>
              <a:spcAft>
                <a:spcPts val="0"/>
              </a:spcAft>
              <a:buSzPts val="1300"/>
              <a:buChar char="●"/>
            </a:pPr>
            <a:r>
              <a:rPr lang="en"/>
              <a:t>Collin </a:t>
            </a:r>
            <a:r>
              <a:rPr lang="en" sz="1100">
                <a:latin typeface="Arial"/>
                <a:ea typeface="Arial"/>
                <a:cs typeface="Arial"/>
                <a:sym typeface="Arial"/>
              </a:rPr>
              <a:t>–</a:t>
            </a:r>
            <a:r>
              <a:rPr lang="en"/>
              <a:t> Front End: import and export features; Back End: file management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Alex</a:t>
            </a:r>
            <a:endParaRPr sz="3000"/>
          </a:p>
        </p:txBody>
      </p:sp>
      <p:sp>
        <p:nvSpPr>
          <p:cNvPr id="588" name="Shape 588"/>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500"/>
              <a:t>Worked On</a:t>
            </a:r>
            <a:endParaRPr b="1" sz="1500"/>
          </a:p>
          <a:p>
            <a:pPr indent="-311150" lvl="0" marL="457200" rtl="0">
              <a:spcBef>
                <a:spcPts val="1600"/>
              </a:spcBef>
              <a:spcAft>
                <a:spcPts val="0"/>
              </a:spcAft>
              <a:buSzPts val="1300"/>
              <a:buChar char="●"/>
            </a:pPr>
            <a:r>
              <a:rPr lang="en"/>
              <a:t>Finished Story #15: As a user, I want to backup my notes (7)</a:t>
            </a:r>
            <a:endParaRPr/>
          </a:p>
          <a:p>
            <a:pPr indent="-311150" lvl="1" marL="914400" marR="0" rtl="0" algn="l">
              <a:lnSpc>
                <a:spcPct val="115000"/>
              </a:lnSpc>
              <a:spcBef>
                <a:spcPts val="0"/>
              </a:spcBef>
              <a:spcAft>
                <a:spcPts val="0"/>
              </a:spcAft>
              <a:buClr>
                <a:schemeClr val="lt1"/>
              </a:buClr>
              <a:buSzPts val="1300"/>
              <a:buFont typeface="Lato"/>
              <a:buChar char="○"/>
            </a:pPr>
            <a:r>
              <a:rPr lang="en"/>
              <a:t>Notes are encrypted and exported to the Downloads folder on the user’s device</a:t>
            </a:r>
            <a:endParaRPr/>
          </a:p>
          <a:p>
            <a:pPr indent="-298450" lvl="1" marL="914400" rtl="0">
              <a:spcBef>
                <a:spcPts val="0"/>
              </a:spcBef>
              <a:spcAft>
                <a:spcPts val="0"/>
              </a:spcAft>
              <a:buSzPts val="1100"/>
              <a:buChar char="○"/>
            </a:pPr>
            <a:r>
              <a:rPr lang="en"/>
              <a:t>This was changed from our original design to send content directly to another app</a:t>
            </a:r>
            <a:endParaRPr/>
          </a:p>
          <a:p>
            <a:pPr indent="0" lvl="0" marL="0" rtl="0">
              <a:spcBef>
                <a:spcPts val="1600"/>
              </a:spcBef>
              <a:spcAft>
                <a:spcPts val="0"/>
              </a:spcAft>
              <a:buNone/>
            </a:pPr>
            <a:r>
              <a:rPr b="1" lang="en" sz="1500"/>
              <a:t>This</a:t>
            </a:r>
            <a:r>
              <a:rPr b="1" lang="en" sz="1500"/>
              <a:t> Sprint</a:t>
            </a:r>
            <a:endParaRPr b="1" sz="1500"/>
          </a:p>
          <a:p>
            <a:pPr indent="-311150" lvl="0" marL="457200" rtl="0">
              <a:spcBef>
                <a:spcPts val="1600"/>
              </a:spcBef>
              <a:spcAft>
                <a:spcPts val="0"/>
              </a:spcAft>
              <a:buSzPts val="1300"/>
              <a:buChar char="●"/>
            </a:pPr>
            <a:r>
              <a:rPr lang="en"/>
              <a:t>Story #2: I want to decrypt a notes  backup from a terminal (7)</a:t>
            </a:r>
            <a:endParaRPr/>
          </a:p>
          <a:p>
            <a:pPr indent="-311150" lvl="0" marL="457200" rtl="0">
              <a:spcBef>
                <a:spcPts val="0"/>
              </a:spcBef>
              <a:spcAft>
                <a:spcPts val="0"/>
              </a:spcAft>
              <a:buSzPts val="1300"/>
              <a:buChar char="●"/>
            </a:pPr>
            <a:r>
              <a:rPr lang="en"/>
              <a:t>Story #42: I want to restore from an encrypted backup (7)</a:t>
            </a:r>
            <a:endParaRPr/>
          </a:p>
          <a:p>
            <a:pPr indent="0" lvl="0" marL="0" rtl="0">
              <a:spcBef>
                <a:spcPts val="160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92" name="Shape 592"/>
        <p:cNvGrpSpPr/>
        <p:nvPr/>
      </p:nvGrpSpPr>
      <p:grpSpPr>
        <a:xfrm>
          <a:off x="0" y="0"/>
          <a:ext cx="0" cy="0"/>
          <a:chOff x="0" y="0"/>
          <a:chExt cx="0" cy="0"/>
        </a:xfrm>
      </p:grpSpPr>
      <p:sp>
        <p:nvSpPr>
          <p:cNvPr id="593" name="Shape 593"/>
          <p:cNvSpPr txBox="1"/>
          <p:nvPr>
            <p:ph type="title"/>
          </p:nvPr>
        </p:nvSpPr>
        <p:spPr>
          <a:xfrm>
            <a:off x="1108325" y="2171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File Management</a:t>
            </a:r>
            <a:endParaRPr>
              <a:solidFill>
                <a:srgbClr val="000000"/>
              </a:solidFill>
            </a:endParaRPr>
          </a:p>
        </p:txBody>
      </p:sp>
      <p:sp>
        <p:nvSpPr>
          <p:cNvPr id="594" name="Shape 594"/>
          <p:cNvSpPr txBox="1"/>
          <p:nvPr>
            <p:ph idx="1" type="body"/>
          </p:nvPr>
        </p:nvSpPr>
        <p:spPr>
          <a:xfrm>
            <a:off x="1297500" y="16684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595" name="Shape 595"/>
          <p:cNvPicPr preferRelativeResize="0"/>
          <p:nvPr/>
        </p:nvPicPr>
        <p:blipFill>
          <a:blip r:embed="rId3">
            <a:alphaModFix/>
          </a:blip>
          <a:stretch>
            <a:fillRect/>
          </a:stretch>
        </p:blipFill>
        <p:spPr>
          <a:xfrm>
            <a:off x="2281974" y="946275"/>
            <a:ext cx="5008525" cy="41341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Product Backlog</a:t>
            </a:r>
            <a:endParaRPr/>
          </a:p>
        </p:txBody>
      </p:sp>
      <p:sp>
        <p:nvSpPr>
          <p:cNvPr id="601" name="Shape 601"/>
          <p:cNvSpPr txBox="1"/>
          <p:nvPr>
            <p:ph idx="1" type="body"/>
          </p:nvPr>
        </p:nvSpPr>
        <p:spPr>
          <a:xfrm>
            <a:off x="1297500" y="1567550"/>
            <a:ext cx="7038900" cy="34347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a:t>#34 As a user, I want to see if a note preview has more content - 1</a:t>
            </a:r>
            <a:endParaRPr/>
          </a:p>
          <a:p>
            <a:pPr indent="0" lvl="0" marL="0">
              <a:lnSpc>
                <a:spcPct val="100000"/>
              </a:lnSpc>
              <a:spcBef>
                <a:spcPts val="1600"/>
              </a:spcBef>
              <a:spcAft>
                <a:spcPts val="0"/>
              </a:spcAft>
              <a:buNone/>
            </a:pPr>
            <a:r>
              <a:rPr lang="en"/>
              <a:t>#33 Issue where a note will get deleted without user action - 2</a:t>
            </a:r>
            <a:endParaRPr/>
          </a:p>
          <a:p>
            <a:pPr indent="0" lvl="0" marL="0">
              <a:lnSpc>
                <a:spcPct val="100000"/>
              </a:lnSpc>
              <a:spcBef>
                <a:spcPts val="1600"/>
              </a:spcBef>
              <a:spcAft>
                <a:spcPts val="0"/>
              </a:spcAft>
              <a:buNone/>
            </a:pPr>
            <a:r>
              <a:rPr lang="en"/>
              <a:t>#27 Crash when deleting a note with multiple tags - 2</a:t>
            </a:r>
            <a:endParaRPr/>
          </a:p>
          <a:p>
            <a:pPr indent="0" lvl="0" marL="0">
              <a:lnSpc>
                <a:spcPct val="100000"/>
              </a:lnSpc>
              <a:spcBef>
                <a:spcPts val="1600"/>
              </a:spcBef>
              <a:spcAft>
                <a:spcPts val="0"/>
              </a:spcAft>
              <a:buNone/>
            </a:pPr>
            <a:r>
              <a:rPr lang="en"/>
              <a:t>#20 As a user, I want to delete all my data at once - 2</a:t>
            </a:r>
            <a:endParaRPr/>
          </a:p>
          <a:p>
            <a:pPr indent="0" lvl="0" marL="0">
              <a:lnSpc>
                <a:spcPct val="100000"/>
              </a:lnSpc>
              <a:spcBef>
                <a:spcPts val="1600"/>
              </a:spcBef>
              <a:spcAft>
                <a:spcPts val="0"/>
              </a:spcAft>
              <a:buNone/>
            </a:pPr>
            <a:r>
              <a:rPr lang="en"/>
              <a:t>#9 As a user, I want to be able to add a note easily - 2 </a:t>
            </a:r>
            <a:endParaRPr/>
          </a:p>
          <a:p>
            <a:pPr indent="0" lvl="0" marL="0" rtl="0">
              <a:lnSpc>
                <a:spcPct val="100000"/>
              </a:lnSpc>
              <a:spcBef>
                <a:spcPts val="1600"/>
              </a:spcBef>
              <a:spcAft>
                <a:spcPts val="0"/>
              </a:spcAft>
              <a:buNone/>
            </a:pPr>
            <a:r>
              <a:rPr lang="en"/>
              <a:t>#12 As a user, I want to be able to delete a note I no longer want - 1</a:t>
            </a:r>
            <a:endParaRPr/>
          </a:p>
          <a:p>
            <a:pPr indent="0" lvl="0" marL="0" rtl="0">
              <a:lnSpc>
                <a:spcPct val="100000"/>
              </a:lnSpc>
              <a:spcBef>
                <a:spcPts val="1600"/>
              </a:spcBef>
              <a:spcAft>
                <a:spcPts val="0"/>
              </a:spcAft>
              <a:buNone/>
            </a:pPr>
            <a:r>
              <a:rPr lang="en"/>
              <a:t>#13 As a user, I want to be able to edit a note - 1</a:t>
            </a:r>
            <a:endParaRPr/>
          </a:p>
          <a:p>
            <a:pPr indent="0" lvl="0" marL="0">
              <a:lnSpc>
                <a:spcPct val="100000"/>
              </a:lnSpc>
              <a:spcBef>
                <a:spcPts val="1600"/>
              </a:spcBef>
              <a:spcAft>
                <a:spcPts val="0"/>
              </a:spcAft>
              <a:buNone/>
            </a:pPr>
            <a:r>
              <a:rPr lang="en"/>
              <a:t>#17 As a user, I want to be able to scroll through all notes I have saved - 5</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702125" y="3815225"/>
            <a:ext cx="5391900" cy="804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Server Under the Mountain (SUM)</a:t>
            </a:r>
            <a:endParaRPr sz="2400"/>
          </a:p>
        </p:txBody>
      </p:sp>
      <p:pic>
        <p:nvPicPr>
          <p:cNvPr id="179" name="Shape 179"/>
          <p:cNvPicPr preferRelativeResize="0"/>
          <p:nvPr/>
        </p:nvPicPr>
        <p:blipFill rotWithShape="1">
          <a:blip r:embed="rId3">
            <a:alphaModFix/>
          </a:blip>
          <a:srcRect b="-12574" l="-5652" r="0" t="0"/>
          <a:stretch/>
        </p:blipFill>
        <p:spPr>
          <a:xfrm>
            <a:off x="1467625" y="391838"/>
            <a:ext cx="3662375" cy="3902625"/>
          </a:xfrm>
          <a:prstGeom prst="rect">
            <a:avLst/>
          </a:prstGeom>
          <a:noFill/>
          <a:ln>
            <a:noFill/>
          </a:ln>
        </p:spPr>
      </p:pic>
      <p:sp>
        <p:nvSpPr>
          <p:cNvPr id="180" name="Shape 180"/>
          <p:cNvSpPr txBox="1"/>
          <p:nvPr>
            <p:ph type="title"/>
          </p:nvPr>
        </p:nvSpPr>
        <p:spPr>
          <a:xfrm>
            <a:off x="1422500" y="4391500"/>
            <a:ext cx="3933600" cy="70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000"/>
              <a:t>Roadmap &amp; Sprint Planning</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Design</a:t>
            </a:r>
            <a:endParaRPr/>
          </a:p>
          <a:p>
            <a:pPr indent="0" lvl="0" marL="0">
              <a:spcBef>
                <a:spcPts val="0"/>
              </a:spcBef>
              <a:spcAft>
                <a:spcPts val="0"/>
              </a:spcAft>
              <a:buNone/>
            </a:pPr>
            <a:r>
              <a:t/>
            </a:r>
            <a:endParaRPr/>
          </a:p>
        </p:txBody>
      </p:sp>
      <p:sp>
        <p:nvSpPr>
          <p:cNvPr id="607" name="Shape 60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sz="1800"/>
              <a:t>Add, edit, delete, and view are all accessible with one click</a:t>
            </a:r>
            <a:endParaRPr sz="1800"/>
          </a:p>
          <a:p>
            <a:pPr indent="-342900" lvl="0" marL="457200" rtl="0">
              <a:lnSpc>
                <a:spcPct val="150000"/>
              </a:lnSpc>
              <a:spcBef>
                <a:spcPts val="0"/>
              </a:spcBef>
              <a:spcAft>
                <a:spcPts val="0"/>
              </a:spcAft>
              <a:buSzPts val="1800"/>
              <a:buChar char="●"/>
            </a:pPr>
            <a:r>
              <a:rPr lang="en" sz="1800"/>
              <a:t>Minimal </a:t>
            </a:r>
            <a:r>
              <a:rPr lang="en" sz="1800"/>
              <a:t>restrictions</a:t>
            </a:r>
            <a:endParaRPr sz="1800"/>
          </a:p>
          <a:p>
            <a:pPr indent="-342900" lvl="1" marL="914400" rtl="0">
              <a:lnSpc>
                <a:spcPct val="150000"/>
              </a:lnSpc>
              <a:spcBef>
                <a:spcPts val="0"/>
              </a:spcBef>
              <a:spcAft>
                <a:spcPts val="0"/>
              </a:spcAft>
              <a:buSzPts val="1800"/>
              <a:buChar char="○"/>
            </a:pPr>
            <a:r>
              <a:rPr lang="en" sz="1800"/>
              <a:t>No character limits</a:t>
            </a:r>
            <a:endParaRPr sz="1800"/>
          </a:p>
          <a:p>
            <a:pPr indent="-342900" lvl="1" marL="914400" rtl="0">
              <a:lnSpc>
                <a:spcPct val="150000"/>
              </a:lnSpc>
              <a:spcBef>
                <a:spcPts val="0"/>
              </a:spcBef>
              <a:spcAft>
                <a:spcPts val="0"/>
              </a:spcAft>
              <a:buSzPts val="1800"/>
              <a:buChar char="○"/>
            </a:pPr>
            <a:r>
              <a:rPr lang="en" sz="1800"/>
              <a:t>No restriction on special characters</a:t>
            </a:r>
            <a:endParaRPr sz="1800"/>
          </a:p>
          <a:p>
            <a:pPr indent="-342900" lvl="1" marL="914400" rtl="0">
              <a:lnSpc>
                <a:spcPct val="150000"/>
              </a:lnSpc>
              <a:spcBef>
                <a:spcPts val="0"/>
              </a:spcBef>
              <a:spcAft>
                <a:spcPts val="0"/>
              </a:spcAft>
              <a:buSzPts val="1800"/>
              <a:buChar char="○"/>
            </a:pPr>
            <a:r>
              <a:rPr lang="en" sz="1800"/>
              <a:t>No button required to add tags</a:t>
            </a:r>
            <a:endParaRPr sz="1800"/>
          </a:p>
          <a:p>
            <a:pPr indent="-342900" lvl="0" marL="457200" rtl="0">
              <a:lnSpc>
                <a:spcPct val="150000"/>
              </a:lnSpc>
              <a:spcBef>
                <a:spcPts val="0"/>
              </a:spcBef>
              <a:spcAft>
                <a:spcPts val="0"/>
              </a:spcAft>
              <a:buSzPts val="1800"/>
              <a:buChar char="●"/>
            </a:pPr>
            <a:r>
              <a:rPr lang="en" sz="1800"/>
              <a:t>Framework/Software</a:t>
            </a:r>
            <a:endParaRPr sz="1800"/>
          </a:p>
          <a:p>
            <a:pPr indent="-342900" lvl="1" marL="914400" rtl="0">
              <a:lnSpc>
                <a:spcPct val="150000"/>
              </a:lnSpc>
              <a:spcBef>
                <a:spcPts val="0"/>
              </a:spcBef>
              <a:spcAft>
                <a:spcPts val="0"/>
              </a:spcAft>
              <a:buSzPts val="1800"/>
              <a:buChar char="○"/>
            </a:pPr>
            <a:r>
              <a:rPr lang="en" sz="1800"/>
              <a:t>Java, Android, xml</a:t>
            </a:r>
            <a:endParaRPr sz="1800"/>
          </a:p>
          <a:p>
            <a:pPr indent="-342900" lvl="1" marL="914400" rtl="0">
              <a:lnSpc>
                <a:spcPct val="150000"/>
              </a:lnSpc>
              <a:spcBef>
                <a:spcPts val="0"/>
              </a:spcBef>
              <a:spcAft>
                <a:spcPts val="0"/>
              </a:spcAft>
              <a:buSzPts val="1800"/>
              <a:buChar char="○"/>
            </a:pPr>
            <a:r>
              <a:rPr lang="en" sz="1800"/>
              <a:t>Libraries  - none, all native</a:t>
            </a:r>
            <a:endParaRPr sz="1800"/>
          </a:p>
          <a:p>
            <a:pPr indent="0" lvl="0" marL="457200">
              <a:lnSpc>
                <a:spcPct val="150000"/>
              </a:lnSpc>
              <a:spcBef>
                <a:spcPts val="160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Contribution</a:t>
            </a:r>
            <a:endParaRPr/>
          </a:p>
          <a:p>
            <a:pPr indent="0" lvl="0" marL="0">
              <a:spcBef>
                <a:spcPts val="0"/>
              </a:spcBef>
              <a:spcAft>
                <a:spcPts val="0"/>
              </a:spcAft>
              <a:buNone/>
            </a:pPr>
            <a:r>
              <a:rPr lang="en"/>
              <a:t>	</a:t>
            </a:r>
            <a:endParaRPr/>
          </a:p>
        </p:txBody>
      </p:sp>
      <p:sp>
        <p:nvSpPr>
          <p:cNvPr id="613" name="Shape 613"/>
          <p:cNvSpPr txBox="1"/>
          <p:nvPr>
            <p:ph idx="1" type="body"/>
          </p:nvPr>
        </p:nvSpPr>
        <p:spPr>
          <a:xfrm>
            <a:off x="1600050" y="1131850"/>
            <a:ext cx="7355700" cy="3511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Unit tests</a:t>
            </a:r>
            <a:endParaRPr sz="1800"/>
          </a:p>
          <a:p>
            <a:pPr indent="-342900" lvl="1" marL="914400" rtl="0">
              <a:spcBef>
                <a:spcPts val="0"/>
              </a:spcBef>
              <a:spcAft>
                <a:spcPts val="0"/>
              </a:spcAft>
              <a:buSzPts val="1800"/>
              <a:buChar char="○"/>
            </a:pPr>
            <a:r>
              <a:rPr lang="en" sz="1800"/>
              <a:t>As new features have been added to the app, I made sure they worked correctly</a:t>
            </a:r>
            <a:endParaRPr sz="1800"/>
          </a:p>
          <a:p>
            <a:pPr indent="-342900" lvl="0" marL="457200" rtl="0">
              <a:spcBef>
                <a:spcPts val="0"/>
              </a:spcBef>
              <a:spcAft>
                <a:spcPts val="0"/>
              </a:spcAft>
              <a:buSzPts val="1800"/>
              <a:buChar char="●"/>
            </a:pPr>
            <a:r>
              <a:rPr lang="en" sz="1800"/>
              <a:t>Regression tests</a:t>
            </a:r>
            <a:endParaRPr sz="1800"/>
          </a:p>
          <a:p>
            <a:pPr indent="-342900" lvl="1" marL="914400" rtl="0">
              <a:spcBef>
                <a:spcPts val="0"/>
              </a:spcBef>
              <a:spcAft>
                <a:spcPts val="0"/>
              </a:spcAft>
              <a:buSzPts val="1800"/>
              <a:buChar char="○"/>
            </a:pPr>
            <a:r>
              <a:rPr lang="en" sz="1800"/>
              <a:t>As the app progressed, I made sure that the new features didn’t break old features</a:t>
            </a:r>
            <a:endParaRPr sz="1800"/>
          </a:p>
          <a:p>
            <a:pPr indent="0" lvl="0" marL="0" rtl="0">
              <a:spcBef>
                <a:spcPts val="1600"/>
              </a:spcBef>
              <a:spcAft>
                <a:spcPts val="0"/>
              </a:spcAft>
              <a:buNone/>
            </a:pPr>
            <a:r>
              <a:t/>
            </a:r>
            <a:endParaRPr sz="1800"/>
          </a:p>
          <a:p>
            <a:pPr indent="0" lvl="0" marL="0">
              <a:spcBef>
                <a:spcPts val="1600"/>
              </a:spcBef>
              <a:spcAft>
                <a:spcPts val="0"/>
              </a:spcAft>
              <a:buNone/>
            </a:pPr>
            <a:r>
              <a:rPr lang="en" sz="1800"/>
              <a:t>Collaborator - Collin</a:t>
            </a:r>
            <a:endParaRPr sz="1800"/>
          </a:p>
          <a:p>
            <a:pPr indent="-342900" lvl="0" marL="457200" rtl="0">
              <a:spcBef>
                <a:spcPts val="1600"/>
              </a:spcBef>
              <a:spcAft>
                <a:spcPts val="0"/>
              </a:spcAft>
              <a:buSzPts val="1800"/>
              <a:buChar char="●"/>
            </a:pPr>
            <a:r>
              <a:rPr lang="en" sz="1800"/>
              <a:t>Worked on the xml interface and backend</a:t>
            </a:r>
            <a:endParaRPr sz="1800"/>
          </a:p>
          <a:p>
            <a:pPr indent="0" lvl="0" marL="0" rtl="0">
              <a:spcBef>
                <a:spcPts val="1600"/>
              </a:spcBef>
              <a:spcAft>
                <a:spcPts val="1600"/>
              </a:spcAft>
              <a:buNone/>
            </a:pPr>
            <a:r>
              <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Shape 618"/>
          <p:cNvSpPr txBox="1"/>
          <p:nvPr>
            <p:ph type="title"/>
          </p:nvPr>
        </p:nvSpPr>
        <p:spPr>
          <a:xfrm>
            <a:off x="1222950" y="679150"/>
            <a:ext cx="71964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User Engagement and Developer Relations </a:t>
            </a:r>
            <a:endParaRPr sz="3000"/>
          </a:p>
        </p:txBody>
      </p:sp>
      <p:sp>
        <p:nvSpPr>
          <p:cNvPr id="619" name="Shape 619"/>
          <p:cNvSpPr txBox="1"/>
          <p:nvPr/>
        </p:nvSpPr>
        <p:spPr>
          <a:xfrm>
            <a:off x="1484100" y="1546925"/>
            <a:ext cx="61758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311150" lvl="0" marL="457200" rtl="0">
              <a:lnSpc>
                <a:spcPct val="115000"/>
              </a:lnSpc>
              <a:spcBef>
                <a:spcPts val="0"/>
              </a:spcBef>
              <a:spcAft>
                <a:spcPts val="0"/>
              </a:spcAft>
              <a:buClr>
                <a:schemeClr val="lt1"/>
              </a:buClr>
              <a:buSzPts val="1300"/>
              <a:buFont typeface="Lato"/>
              <a:buChar char="●"/>
            </a:pPr>
            <a:r>
              <a:rPr lang="en">
                <a:solidFill>
                  <a:schemeClr val="lt1"/>
                </a:solidFill>
                <a:latin typeface="Lato"/>
                <a:ea typeface="Lato"/>
                <a:cs typeface="Lato"/>
                <a:sym typeface="Lato"/>
              </a:rPr>
              <a:t>The User Engagement and Development Relations is a subsystem focused on the development of documentation to increase user engagement and understanding of the final product, a secure notes application.</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304800" lvl="0" marL="457200" rtl="0">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Contains : </a:t>
            </a:r>
            <a:r>
              <a:rPr lang="en" sz="1200">
                <a:solidFill>
                  <a:srgbClr val="FFFFFF"/>
                </a:solidFill>
                <a:latin typeface="Lato"/>
                <a:ea typeface="Lato"/>
                <a:cs typeface="Lato"/>
                <a:sym typeface="Lato"/>
              </a:rPr>
              <a:t>Handles user and developer focused documentation in the form of terms of service, security policy, user manual, system models and test cases, web content, and threat model</a:t>
            </a:r>
            <a:endParaRPr sz="12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200">
              <a:solidFill>
                <a:srgbClr val="FFFFFF"/>
              </a:solidFill>
              <a:latin typeface="Lato"/>
              <a:ea typeface="Lato"/>
              <a:cs typeface="Lato"/>
              <a:sym typeface="Lato"/>
            </a:endParaRPr>
          </a:p>
          <a:p>
            <a:pPr indent="-304800" lvl="0" marL="457200" rtl="0">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This subsystem will document the testing that was done in each technical subsystem</a:t>
            </a:r>
            <a:endParaRPr sz="1200">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sz="1200">
              <a:solidFill>
                <a:schemeClr val="lt1"/>
              </a:solidFill>
              <a:latin typeface="Lato"/>
              <a:ea typeface="Lato"/>
              <a:cs typeface="Lato"/>
              <a:sym typeface="Lato"/>
            </a:endParaRPr>
          </a:p>
          <a:p>
            <a:pPr indent="-304800" lvl="0" marL="457200" rtl="0">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Overleaf was used to create the documentation and Github will be used to host the website.</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nSpc>
                <a:spcPct val="115000"/>
              </a:lnSpc>
              <a:spcBef>
                <a:spcPts val="0"/>
              </a:spcBef>
              <a:spcAft>
                <a:spcPts val="0"/>
              </a:spcAft>
              <a:buNone/>
            </a:pPr>
            <a:r>
              <a:t/>
            </a:r>
            <a:endParaRPr>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Shape 6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Product Backlog </a:t>
            </a:r>
            <a:endParaRPr/>
          </a:p>
        </p:txBody>
      </p:sp>
      <p:sp>
        <p:nvSpPr>
          <p:cNvPr id="625" name="Shape 625"/>
          <p:cNvSpPr txBox="1"/>
          <p:nvPr>
            <p:ph idx="1" type="body"/>
          </p:nvPr>
        </p:nvSpPr>
        <p:spPr>
          <a:xfrm>
            <a:off x="960500" y="1567550"/>
            <a:ext cx="73758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#19 - As a user I want to understand what security and privacy options there are -5</a:t>
            </a:r>
            <a:endParaRPr/>
          </a:p>
          <a:p>
            <a:pPr indent="0" lvl="0" marL="0">
              <a:spcBef>
                <a:spcPts val="1600"/>
              </a:spcBef>
              <a:spcAft>
                <a:spcPts val="0"/>
              </a:spcAft>
              <a:buNone/>
            </a:pPr>
            <a:r>
              <a:rPr lang="en"/>
              <a:t>#6 - As a user I want to understand the privacy and security policies before I install the app -4</a:t>
            </a:r>
            <a:endParaRPr/>
          </a:p>
          <a:p>
            <a:pPr indent="0" lvl="0" marL="0">
              <a:spcBef>
                <a:spcPts val="1600"/>
              </a:spcBef>
              <a:spcAft>
                <a:spcPts val="0"/>
              </a:spcAft>
              <a:buNone/>
            </a:pPr>
            <a:r>
              <a:rPr lang="en"/>
              <a:t>#24 - As a user I want to know more about the app by reading a webpage -3</a:t>
            </a:r>
            <a:endParaRPr/>
          </a:p>
          <a:p>
            <a:pPr indent="0" lvl="0" marL="0">
              <a:spcBef>
                <a:spcPts val="1600"/>
              </a:spcBef>
              <a:spcAft>
                <a:spcPts val="0"/>
              </a:spcAft>
              <a:buNone/>
            </a:pPr>
            <a:r>
              <a:rPr lang="en"/>
              <a:t>#16 - As a user I want to download the app from a trusted source -3</a:t>
            </a:r>
            <a:endParaRPr/>
          </a:p>
          <a:p>
            <a:pPr indent="0" lvl="0" marL="0">
              <a:spcBef>
                <a:spcPts val="1600"/>
              </a:spcBef>
              <a:spcAft>
                <a:spcPts val="0"/>
              </a:spcAft>
              <a:buNone/>
            </a:pPr>
            <a:r>
              <a:rPr lang="en"/>
              <a:t>#43 - As a User I want to decrypt my notes using a fingerprint scanner -4</a:t>
            </a:r>
            <a:endParaRPr/>
          </a:p>
          <a:p>
            <a:pPr indent="0" lvl="0" marL="0">
              <a:spcBef>
                <a:spcPts val="1600"/>
              </a:spcBef>
              <a:spcAft>
                <a:spcPts val="0"/>
              </a:spcAft>
              <a:buNone/>
            </a:pPr>
            <a:r>
              <a:rPr lang="en"/>
              <a:t>#49 - As a user I want to save my password and enter the last 4 characters as my pin to decrypt -4</a:t>
            </a:r>
            <a:endParaRPr/>
          </a:p>
          <a:p>
            <a:pPr indent="0" lvl="0" marL="0">
              <a:spcBef>
                <a:spcPts val="1600"/>
              </a:spcBef>
              <a:spcAft>
                <a:spcPts val="0"/>
              </a:spcAft>
              <a:buNone/>
            </a:pPr>
            <a:r>
              <a:rPr lang="en"/>
              <a:t>#50 - As a user I want to know how the app functions from reading the manual -4</a:t>
            </a:r>
            <a:endParaRPr/>
          </a:p>
          <a:p>
            <a:pPr indent="0" lvl="0" marL="0">
              <a:spcBef>
                <a:spcPts val="160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Shape 630"/>
          <p:cNvSpPr txBox="1"/>
          <p:nvPr>
            <p:ph type="title"/>
          </p:nvPr>
        </p:nvSpPr>
        <p:spPr>
          <a:xfrm>
            <a:off x="1297500" y="679150"/>
            <a:ext cx="4642800" cy="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000"/>
              <a:t>Scrum Report - Jessica </a:t>
            </a:r>
            <a:endParaRPr sz="3000"/>
          </a:p>
        </p:txBody>
      </p:sp>
      <p:sp>
        <p:nvSpPr>
          <p:cNvPr id="631" name="Shape 631"/>
          <p:cNvSpPr txBox="1"/>
          <p:nvPr>
            <p:ph idx="1" type="body"/>
          </p:nvPr>
        </p:nvSpPr>
        <p:spPr>
          <a:xfrm>
            <a:off x="1297500" y="1476050"/>
            <a:ext cx="7205700" cy="335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Worked On</a:t>
            </a:r>
            <a:endParaRPr b="1"/>
          </a:p>
          <a:p>
            <a:pPr indent="-311150" lvl="0" marL="457200" rtl="0">
              <a:spcBef>
                <a:spcPts val="1600"/>
              </a:spcBef>
              <a:spcAft>
                <a:spcPts val="0"/>
              </a:spcAft>
              <a:buSzPts val="1300"/>
              <a:buChar char="●"/>
            </a:pPr>
            <a:r>
              <a:rPr lang="en"/>
              <a:t>User Manual/Security Doc </a:t>
            </a:r>
            <a:endParaRPr/>
          </a:p>
          <a:p>
            <a:pPr indent="-311150" lvl="0" marL="457200" rtl="0">
              <a:spcBef>
                <a:spcPts val="0"/>
              </a:spcBef>
              <a:spcAft>
                <a:spcPts val="0"/>
              </a:spcAft>
              <a:buSzPts val="1300"/>
              <a:buChar char="●"/>
            </a:pPr>
            <a:r>
              <a:rPr lang="en"/>
              <a:t>Continued research into fingerprint scanner</a:t>
            </a:r>
            <a:endParaRPr/>
          </a:p>
          <a:p>
            <a:pPr indent="-311150" lvl="0" marL="457200" rtl="0">
              <a:spcBef>
                <a:spcPts val="0"/>
              </a:spcBef>
              <a:spcAft>
                <a:spcPts val="0"/>
              </a:spcAft>
              <a:buSzPts val="1300"/>
              <a:buChar char="●"/>
            </a:pPr>
            <a:r>
              <a:rPr lang="en"/>
              <a:t>Began researching using a Pin</a:t>
            </a:r>
            <a:endParaRPr/>
          </a:p>
          <a:p>
            <a:pPr indent="0" lvl="0" marL="0" rtl="0">
              <a:spcBef>
                <a:spcPts val="1600"/>
              </a:spcBef>
              <a:spcAft>
                <a:spcPts val="0"/>
              </a:spcAft>
              <a:buNone/>
            </a:pPr>
            <a:r>
              <a:rPr b="1" lang="en"/>
              <a:t>This Sprint</a:t>
            </a:r>
            <a:endParaRPr b="1"/>
          </a:p>
          <a:p>
            <a:pPr indent="-311150" lvl="0" marL="457200" rtl="0">
              <a:spcBef>
                <a:spcPts val="1600"/>
              </a:spcBef>
              <a:spcAft>
                <a:spcPts val="0"/>
              </a:spcAft>
              <a:buSzPts val="1300"/>
              <a:buChar char="●"/>
            </a:pPr>
            <a:r>
              <a:rPr lang="en"/>
              <a:t>Use Cases</a:t>
            </a:r>
            <a:endParaRPr/>
          </a:p>
          <a:p>
            <a:pPr indent="-311150" lvl="0" marL="457200" rtl="0">
              <a:spcBef>
                <a:spcPts val="0"/>
              </a:spcBef>
              <a:spcAft>
                <a:spcPts val="0"/>
              </a:spcAft>
              <a:buSzPts val="1300"/>
              <a:buChar char="●"/>
            </a:pPr>
            <a:r>
              <a:rPr lang="en"/>
              <a:t>Implementation of a Pin</a:t>
            </a:r>
            <a:endParaRPr/>
          </a:p>
          <a:p>
            <a:pPr indent="-311150" lvl="0" marL="457200" rtl="0">
              <a:spcBef>
                <a:spcPts val="0"/>
              </a:spcBef>
              <a:spcAft>
                <a:spcPts val="0"/>
              </a:spcAft>
              <a:buSzPts val="1300"/>
              <a:buChar char="●"/>
            </a:pPr>
            <a:r>
              <a:rPr lang="en"/>
              <a:t>User manual and Sec Doc</a:t>
            </a:r>
            <a:endParaRPr/>
          </a:p>
          <a:p>
            <a:pPr indent="0" lvl="0" marL="0" rtl="0">
              <a:spcBef>
                <a:spcPts val="1600"/>
              </a:spcBef>
              <a:spcAft>
                <a:spcPts val="0"/>
              </a:spcAft>
              <a:buNone/>
            </a:pPr>
            <a:r>
              <a:rPr lang="en"/>
              <a:t>#49 - As a user I want to save my password and enter the last 4 characters as my pin to decrypt -4</a:t>
            </a:r>
            <a:endParaRPr/>
          </a:p>
          <a:p>
            <a:pPr indent="0" lvl="0" marL="0" rtl="0">
              <a:spcBef>
                <a:spcPts val="1600"/>
              </a:spcBef>
              <a:spcAft>
                <a:spcPts val="0"/>
              </a:spcAft>
              <a:buNone/>
            </a:pPr>
            <a:r>
              <a:rPr lang="en"/>
              <a:t>#50 - As a user I want to know how the app functions from reading the manual -4</a:t>
            </a:r>
            <a:endParaRPr/>
          </a:p>
          <a:p>
            <a:pPr indent="-311150" lvl="0" marL="457200" rtl="0">
              <a:spcBef>
                <a:spcPts val="1600"/>
              </a:spcBef>
              <a:spcAft>
                <a:spcPts val="0"/>
              </a:spcAft>
              <a:buSzPts val="1300"/>
              <a:buChar char="●"/>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304800" y="0"/>
            <a:ext cx="10042688"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Shape 190"/>
          <p:cNvPicPr preferRelativeResize="0"/>
          <p:nvPr/>
        </p:nvPicPr>
        <p:blipFill>
          <a:blip r:embed="rId3">
            <a:alphaModFix/>
          </a:blip>
          <a:stretch>
            <a:fillRect/>
          </a:stretch>
        </p:blipFill>
        <p:spPr>
          <a:xfrm>
            <a:off x="0" y="-34591"/>
            <a:ext cx="9144000" cy="52542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